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6" r:id="rId2"/>
    <p:sldId id="267" r:id="rId3"/>
    <p:sldId id="271" r:id="rId4"/>
    <p:sldId id="269" r:id="rId5"/>
    <p:sldId id="324" r:id="rId6"/>
    <p:sldId id="280" r:id="rId7"/>
    <p:sldId id="322" r:id="rId8"/>
    <p:sldId id="323" r:id="rId9"/>
    <p:sldId id="303" r:id="rId10"/>
    <p:sldId id="276" r:id="rId11"/>
    <p:sldId id="309" r:id="rId12"/>
    <p:sldId id="316" r:id="rId13"/>
    <p:sldId id="311" r:id="rId14"/>
    <p:sldId id="319" r:id="rId15"/>
    <p:sldId id="325" r:id="rId16"/>
    <p:sldId id="326" r:id="rId17"/>
    <p:sldId id="304" r:id="rId18"/>
    <p:sldId id="274" r:id="rId19"/>
    <p:sldId id="327" r:id="rId20"/>
    <p:sldId id="328" r:id="rId21"/>
    <p:sldId id="310" r:id="rId22"/>
    <p:sldId id="315" r:id="rId23"/>
    <p:sldId id="317" r:id="rId24"/>
    <p:sldId id="314" r:id="rId25"/>
    <p:sldId id="318" r:id="rId26"/>
    <p:sldId id="308" r:id="rId27"/>
    <p:sldId id="320" r:id="rId28"/>
    <p:sldId id="321" r:id="rId29"/>
    <p:sldId id="301" r:id="rId30"/>
    <p:sldId id="312" r:id="rId31"/>
    <p:sldId id="296" r:id="rId32"/>
  </p:sldIdLst>
  <p:sldSz cx="24385588" cy="13717588"/>
  <p:notesSz cx="6858000" cy="9144000"/>
  <p:defaultTextStyle>
    <a:defPPr>
      <a:defRPr lang="fr-FR"/>
    </a:defPPr>
    <a:lvl1pPr algn="l" defTabSz="2176463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087438" indent="-630238" algn="l" defTabSz="2176463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176463" indent="-1262063" algn="l" defTabSz="2176463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3265488" indent="-1893888" algn="l" defTabSz="2176463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4354513" indent="-2525713" algn="l" defTabSz="2176463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03A"/>
    <a:srgbClr val="58595B"/>
    <a:srgbClr val="FC7F00"/>
    <a:srgbClr val="3B3B3B"/>
    <a:srgbClr val="3B3B3D"/>
    <a:srgbClr val="494949"/>
    <a:srgbClr val="5DB72C"/>
    <a:srgbClr val="76B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1921" autoAdjust="0"/>
  </p:normalViewPr>
  <p:slideViewPr>
    <p:cSldViewPr>
      <p:cViewPr>
        <p:scale>
          <a:sx n="30" d="100"/>
          <a:sy n="30" d="100"/>
        </p:scale>
        <p:origin x="-336" y="-504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D0C6F-FF55-4F27-A4CE-0D5AAD2806B9}" type="doc">
      <dgm:prSet loTypeId="urn:microsoft.com/office/officeart/2005/8/layout/list1" loCatId="list" qsTypeId="urn:microsoft.com/office/officeart/2009/2/quickstyle/3d8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DCF2D3-B2A8-4A3C-AD54-7BE87EC99F1C}">
      <dgm:prSet phldrT="[Text]"/>
      <dgm:spPr/>
      <dgm:t>
        <a:bodyPr/>
        <a:lstStyle/>
        <a:p>
          <a:r>
            <a:rPr lang="en-US" dirty="0" smtClean="0"/>
            <a:t>1,000,000 +unique visits/month</a:t>
          </a:r>
          <a:endParaRPr lang="en-US" dirty="0"/>
        </a:p>
      </dgm:t>
    </dgm:pt>
    <dgm:pt modelId="{850AD78B-C795-49DF-82D8-46B9B3F1F664}" type="parTrans" cxnId="{71DA87FE-8566-4F23-A75C-507CFF0FA6C4}">
      <dgm:prSet/>
      <dgm:spPr/>
      <dgm:t>
        <a:bodyPr/>
        <a:lstStyle/>
        <a:p>
          <a:endParaRPr lang="en-US"/>
        </a:p>
      </dgm:t>
    </dgm:pt>
    <dgm:pt modelId="{2F7AF370-822D-4E37-AA53-9E36D9395BBE}" type="sibTrans" cxnId="{71DA87FE-8566-4F23-A75C-507CFF0FA6C4}">
      <dgm:prSet/>
      <dgm:spPr/>
      <dgm:t>
        <a:bodyPr/>
        <a:lstStyle/>
        <a:p>
          <a:endParaRPr lang="en-US"/>
        </a:p>
      </dgm:t>
    </dgm:pt>
    <dgm:pt modelId="{19E76AC0-04CF-48A9-B570-4596281DAD60}">
      <dgm:prSet phldrT="[Text]"/>
      <dgm:spPr/>
      <dgm:t>
        <a:bodyPr/>
        <a:lstStyle/>
        <a:p>
          <a:r>
            <a:rPr lang="en-US" dirty="0" smtClean="0"/>
            <a:t>2,000,000+ </a:t>
          </a:r>
          <a:r>
            <a:rPr lang="en-US" dirty="0" err="1" smtClean="0"/>
            <a:t>pageviews</a:t>
          </a:r>
          <a:r>
            <a:rPr lang="en-US" dirty="0" smtClean="0"/>
            <a:t>/month</a:t>
          </a:r>
          <a:endParaRPr lang="en-US" dirty="0"/>
        </a:p>
      </dgm:t>
    </dgm:pt>
    <dgm:pt modelId="{2D62EFF5-D3AE-45EB-B584-D4FCD29C9D50}" type="parTrans" cxnId="{04F49154-62B1-4DAF-8BE8-3B022EFF1F2D}">
      <dgm:prSet/>
      <dgm:spPr/>
      <dgm:t>
        <a:bodyPr/>
        <a:lstStyle/>
        <a:p>
          <a:endParaRPr lang="en-US"/>
        </a:p>
      </dgm:t>
    </dgm:pt>
    <dgm:pt modelId="{4E4E1E18-FC6C-48BC-884C-6DD438B34F71}" type="sibTrans" cxnId="{04F49154-62B1-4DAF-8BE8-3B022EFF1F2D}">
      <dgm:prSet/>
      <dgm:spPr/>
      <dgm:t>
        <a:bodyPr/>
        <a:lstStyle/>
        <a:p>
          <a:endParaRPr lang="en-US"/>
        </a:p>
      </dgm:t>
    </dgm:pt>
    <dgm:pt modelId="{5A99F7A9-EAA7-4A1B-95A9-B5F3BABF7365}">
      <dgm:prSet phldrT="[Text]"/>
      <dgm:spPr/>
      <dgm:t>
        <a:bodyPr/>
        <a:lstStyle/>
        <a:p>
          <a:r>
            <a:rPr lang="en-US" dirty="0" smtClean="0"/>
            <a:t>$100,000 in ad revenue/year</a:t>
          </a:r>
          <a:endParaRPr lang="en-US" dirty="0"/>
        </a:p>
      </dgm:t>
    </dgm:pt>
    <dgm:pt modelId="{508C0609-2908-4F0C-8119-C20C00F6517A}" type="parTrans" cxnId="{675770F6-5B90-4B1F-9E6A-70A6DE428C24}">
      <dgm:prSet/>
      <dgm:spPr/>
      <dgm:t>
        <a:bodyPr/>
        <a:lstStyle/>
        <a:p>
          <a:endParaRPr lang="en-US"/>
        </a:p>
      </dgm:t>
    </dgm:pt>
    <dgm:pt modelId="{C0ED71E7-D1F9-4653-9FD8-C13FC9A9B40B}" type="sibTrans" cxnId="{675770F6-5B90-4B1F-9E6A-70A6DE428C24}">
      <dgm:prSet/>
      <dgm:spPr/>
      <dgm:t>
        <a:bodyPr/>
        <a:lstStyle/>
        <a:p>
          <a:endParaRPr lang="en-US"/>
        </a:p>
      </dgm:t>
    </dgm:pt>
    <dgm:pt modelId="{33237565-679E-4B1A-A994-47D6A5F685E7}" type="pres">
      <dgm:prSet presAssocID="{281D0C6F-FF55-4F27-A4CE-0D5AAD2806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B83C0-3EA1-4F53-B18F-09809E679DF5}" type="pres">
      <dgm:prSet presAssocID="{09DCF2D3-B2A8-4A3C-AD54-7BE87EC99F1C}" presName="parentLin" presStyleCnt="0"/>
      <dgm:spPr/>
    </dgm:pt>
    <dgm:pt modelId="{1243494A-FC13-4943-8D04-17D0FF56696E}" type="pres">
      <dgm:prSet presAssocID="{09DCF2D3-B2A8-4A3C-AD54-7BE87EC99F1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0F4DAE2-5920-4F51-9A47-95FF8CD92319}" type="pres">
      <dgm:prSet presAssocID="{09DCF2D3-B2A8-4A3C-AD54-7BE87EC99F1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BDDEE-8C65-4773-8711-91DA265E7DD3}" type="pres">
      <dgm:prSet presAssocID="{09DCF2D3-B2A8-4A3C-AD54-7BE87EC99F1C}" presName="negativeSpace" presStyleCnt="0"/>
      <dgm:spPr/>
    </dgm:pt>
    <dgm:pt modelId="{A6364A87-0A2A-4A3D-A8B8-7B7A24A51F24}" type="pres">
      <dgm:prSet presAssocID="{09DCF2D3-B2A8-4A3C-AD54-7BE87EC99F1C}" presName="childText" presStyleLbl="conFgAcc1" presStyleIdx="0" presStyleCnt="3">
        <dgm:presLayoutVars>
          <dgm:bulletEnabled val="1"/>
        </dgm:presLayoutVars>
      </dgm:prSet>
      <dgm:spPr/>
    </dgm:pt>
    <dgm:pt modelId="{7692967F-C6DB-4A9D-BD6D-4930AA3904FE}" type="pres">
      <dgm:prSet presAssocID="{2F7AF370-822D-4E37-AA53-9E36D9395BBE}" presName="spaceBetweenRectangles" presStyleCnt="0"/>
      <dgm:spPr/>
    </dgm:pt>
    <dgm:pt modelId="{D350B7B1-555C-4CFA-A5C9-48BD7E638080}" type="pres">
      <dgm:prSet presAssocID="{19E76AC0-04CF-48A9-B570-4596281DAD60}" presName="parentLin" presStyleCnt="0"/>
      <dgm:spPr/>
    </dgm:pt>
    <dgm:pt modelId="{DF03E008-2DAD-433E-A6AF-E52B8022FC70}" type="pres">
      <dgm:prSet presAssocID="{19E76AC0-04CF-48A9-B570-4596281DAD6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21429F2-24D9-4E00-B5A1-946B37181668}" type="pres">
      <dgm:prSet presAssocID="{19E76AC0-04CF-48A9-B570-4596281DAD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BA651-0F5D-4296-807B-E55BDEF1965F}" type="pres">
      <dgm:prSet presAssocID="{19E76AC0-04CF-48A9-B570-4596281DAD60}" presName="negativeSpace" presStyleCnt="0"/>
      <dgm:spPr/>
    </dgm:pt>
    <dgm:pt modelId="{AD645502-740F-4F85-8C20-6F1F3A103382}" type="pres">
      <dgm:prSet presAssocID="{19E76AC0-04CF-48A9-B570-4596281DAD60}" presName="childText" presStyleLbl="conFgAcc1" presStyleIdx="1" presStyleCnt="3" custLinFactNeighborX="-17698" custLinFactNeighborY="-79642">
        <dgm:presLayoutVars>
          <dgm:bulletEnabled val="1"/>
        </dgm:presLayoutVars>
      </dgm:prSet>
      <dgm:spPr/>
    </dgm:pt>
    <dgm:pt modelId="{936CE9B0-E0F1-46E7-93A5-89E6B8DCF57C}" type="pres">
      <dgm:prSet presAssocID="{4E4E1E18-FC6C-48BC-884C-6DD438B34F71}" presName="spaceBetweenRectangles" presStyleCnt="0"/>
      <dgm:spPr/>
    </dgm:pt>
    <dgm:pt modelId="{93EC1F1F-B2E4-4C98-898C-9F122C29F05B}" type="pres">
      <dgm:prSet presAssocID="{5A99F7A9-EAA7-4A1B-95A9-B5F3BABF7365}" presName="parentLin" presStyleCnt="0"/>
      <dgm:spPr/>
    </dgm:pt>
    <dgm:pt modelId="{C0CDDF35-6E0D-4D2F-9C3B-E21C80C48998}" type="pres">
      <dgm:prSet presAssocID="{5A99F7A9-EAA7-4A1B-95A9-B5F3BABF736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CE97675-B432-49FA-905B-429D7958269C}" type="pres">
      <dgm:prSet presAssocID="{5A99F7A9-EAA7-4A1B-95A9-B5F3BABF73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1B224-853C-49C0-9902-7C5B64EEC6FA}" type="pres">
      <dgm:prSet presAssocID="{5A99F7A9-EAA7-4A1B-95A9-B5F3BABF7365}" presName="negativeSpace" presStyleCnt="0"/>
      <dgm:spPr/>
    </dgm:pt>
    <dgm:pt modelId="{D5F487AF-E93D-4829-A05E-AFDD458E98B5}" type="pres">
      <dgm:prSet presAssocID="{5A99F7A9-EAA7-4A1B-95A9-B5F3BABF73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52E61F-3479-43ED-A846-344FA8E98431}" type="presOf" srcId="{5A99F7A9-EAA7-4A1B-95A9-B5F3BABF7365}" destId="{ACE97675-B432-49FA-905B-429D7958269C}" srcOrd="1" destOrd="0" presId="urn:microsoft.com/office/officeart/2005/8/layout/list1"/>
    <dgm:cxn modelId="{A20D710D-6D39-4922-AAC5-C319A57E868E}" type="presOf" srcId="{09DCF2D3-B2A8-4A3C-AD54-7BE87EC99F1C}" destId="{60F4DAE2-5920-4F51-9A47-95FF8CD92319}" srcOrd="1" destOrd="0" presId="urn:microsoft.com/office/officeart/2005/8/layout/list1"/>
    <dgm:cxn modelId="{04F49154-62B1-4DAF-8BE8-3B022EFF1F2D}" srcId="{281D0C6F-FF55-4F27-A4CE-0D5AAD2806B9}" destId="{19E76AC0-04CF-48A9-B570-4596281DAD60}" srcOrd="1" destOrd="0" parTransId="{2D62EFF5-D3AE-45EB-B584-D4FCD29C9D50}" sibTransId="{4E4E1E18-FC6C-48BC-884C-6DD438B34F71}"/>
    <dgm:cxn modelId="{675770F6-5B90-4B1F-9E6A-70A6DE428C24}" srcId="{281D0C6F-FF55-4F27-A4CE-0D5AAD2806B9}" destId="{5A99F7A9-EAA7-4A1B-95A9-B5F3BABF7365}" srcOrd="2" destOrd="0" parTransId="{508C0609-2908-4F0C-8119-C20C00F6517A}" sibTransId="{C0ED71E7-D1F9-4653-9FD8-C13FC9A9B40B}"/>
    <dgm:cxn modelId="{525D87BA-3676-4945-AE92-ABCE4E504EE9}" type="presOf" srcId="{5A99F7A9-EAA7-4A1B-95A9-B5F3BABF7365}" destId="{C0CDDF35-6E0D-4D2F-9C3B-E21C80C48998}" srcOrd="0" destOrd="0" presId="urn:microsoft.com/office/officeart/2005/8/layout/list1"/>
    <dgm:cxn modelId="{F953B093-1685-43DE-B254-2242165B8D31}" type="presOf" srcId="{19E76AC0-04CF-48A9-B570-4596281DAD60}" destId="{A21429F2-24D9-4E00-B5A1-946B37181668}" srcOrd="1" destOrd="0" presId="urn:microsoft.com/office/officeart/2005/8/layout/list1"/>
    <dgm:cxn modelId="{EE96B00D-5F32-46DC-BEA8-4CE85FDB4932}" type="presOf" srcId="{19E76AC0-04CF-48A9-B570-4596281DAD60}" destId="{DF03E008-2DAD-433E-A6AF-E52B8022FC70}" srcOrd="0" destOrd="0" presId="urn:microsoft.com/office/officeart/2005/8/layout/list1"/>
    <dgm:cxn modelId="{C9E31861-157B-4286-8479-7886A583E11E}" type="presOf" srcId="{09DCF2D3-B2A8-4A3C-AD54-7BE87EC99F1C}" destId="{1243494A-FC13-4943-8D04-17D0FF56696E}" srcOrd="0" destOrd="0" presId="urn:microsoft.com/office/officeart/2005/8/layout/list1"/>
    <dgm:cxn modelId="{71DA87FE-8566-4F23-A75C-507CFF0FA6C4}" srcId="{281D0C6F-FF55-4F27-A4CE-0D5AAD2806B9}" destId="{09DCF2D3-B2A8-4A3C-AD54-7BE87EC99F1C}" srcOrd="0" destOrd="0" parTransId="{850AD78B-C795-49DF-82D8-46B9B3F1F664}" sibTransId="{2F7AF370-822D-4E37-AA53-9E36D9395BBE}"/>
    <dgm:cxn modelId="{7AE903D9-3BBE-445A-8563-366B987F4833}" type="presOf" srcId="{281D0C6F-FF55-4F27-A4CE-0D5AAD2806B9}" destId="{33237565-679E-4B1A-A994-47D6A5F685E7}" srcOrd="0" destOrd="0" presId="urn:microsoft.com/office/officeart/2005/8/layout/list1"/>
    <dgm:cxn modelId="{B591FCB6-0B0A-492D-91F9-642D8C5DF1F8}" type="presParOf" srcId="{33237565-679E-4B1A-A994-47D6A5F685E7}" destId="{17BB83C0-3EA1-4F53-B18F-09809E679DF5}" srcOrd="0" destOrd="0" presId="urn:microsoft.com/office/officeart/2005/8/layout/list1"/>
    <dgm:cxn modelId="{BF42B4AE-B5DA-4177-95F1-FBB307CBC472}" type="presParOf" srcId="{17BB83C0-3EA1-4F53-B18F-09809E679DF5}" destId="{1243494A-FC13-4943-8D04-17D0FF56696E}" srcOrd="0" destOrd="0" presId="urn:microsoft.com/office/officeart/2005/8/layout/list1"/>
    <dgm:cxn modelId="{2D8FC743-9EEB-4AC7-A3F3-6CABDDA27148}" type="presParOf" srcId="{17BB83C0-3EA1-4F53-B18F-09809E679DF5}" destId="{60F4DAE2-5920-4F51-9A47-95FF8CD92319}" srcOrd="1" destOrd="0" presId="urn:microsoft.com/office/officeart/2005/8/layout/list1"/>
    <dgm:cxn modelId="{59918D92-DC52-4BAF-8544-3A37E5E24BA7}" type="presParOf" srcId="{33237565-679E-4B1A-A994-47D6A5F685E7}" destId="{CEEBDDEE-8C65-4773-8711-91DA265E7DD3}" srcOrd="1" destOrd="0" presId="urn:microsoft.com/office/officeart/2005/8/layout/list1"/>
    <dgm:cxn modelId="{6FD4073D-F2B7-4832-A765-104CADB10566}" type="presParOf" srcId="{33237565-679E-4B1A-A994-47D6A5F685E7}" destId="{A6364A87-0A2A-4A3D-A8B8-7B7A24A51F24}" srcOrd="2" destOrd="0" presId="urn:microsoft.com/office/officeart/2005/8/layout/list1"/>
    <dgm:cxn modelId="{78147D8D-CA8D-4AEF-BFFB-D2BFBA179B41}" type="presParOf" srcId="{33237565-679E-4B1A-A994-47D6A5F685E7}" destId="{7692967F-C6DB-4A9D-BD6D-4930AA3904FE}" srcOrd="3" destOrd="0" presId="urn:microsoft.com/office/officeart/2005/8/layout/list1"/>
    <dgm:cxn modelId="{CD1C8FDB-7ABC-4887-81DD-F3109FB3CED7}" type="presParOf" srcId="{33237565-679E-4B1A-A994-47D6A5F685E7}" destId="{D350B7B1-555C-4CFA-A5C9-48BD7E638080}" srcOrd="4" destOrd="0" presId="urn:microsoft.com/office/officeart/2005/8/layout/list1"/>
    <dgm:cxn modelId="{70C960FC-59F0-4974-9E3A-50D11C699E96}" type="presParOf" srcId="{D350B7B1-555C-4CFA-A5C9-48BD7E638080}" destId="{DF03E008-2DAD-433E-A6AF-E52B8022FC70}" srcOrd="0" destOrd="0" presId="urn:microsoft.com/office/officeart/2005/8/layout/list1"/>
    <dgm:cxn modelId="{9FC3004C-7A63-4190-B34E-F746F11015A6}" type="presParOf" srcId="{D350B7B1-555C-4CFA-A5C9-48BD7E638080}" destId="{A21429F2-24D9-4E00-B5A1-946B37181668}" srcOrd="1" destOrd="0" presId="urn:microsoft.com/office/officeart/2005/8/layout/list1"/>
    <dgm:cxn modelId="{3E2C95AF-271C-49EA-A3E5-26652D7994A4}" type="presParOf" srcId="{33237565-679E-4B1A-A994-47D6A5F685E7}" destId="{0B9BA651-0F5D-4296-807B-E55BDEF1965F}" srcOrd="5" destOrd="0" presId="urn:microsoft.com/office/officeart/2005/8/layout/list1"/>
    <dgm:cxn modelId="{A17CBF89-FEB2-42D3-9D14-93CC58C5AF00}" type="presParOf" srcId="{33237565-679E-4B1A-A994-47D6A5F685E7}" destId="{AD645502-740F-4F85-8C20-6F1F3A103382}" srcOrd="6" destOrd="0" presId="urn:microsoft.com/office/officeart/2005/8/layout/list1"/>
    <dgm:cxn modelId="{0FA6C0D8-7E44-4FBD-A85F-5F1AE8B05F25}" type="presParOf" srcId="{33237565-679E-4B1A-A994-47D6A5F685E7}" destId="{936CE9B0-E0F1-46E7-93A5-89E6B8DCF57C}" srcOrd="7" destOrd="0" presId="urn:microsoft.com/office/officeart/2005/8/layout/list1"/>
    <dgm:cxn modelId="{89A6A562-0D03-421A-8FF8-51E3E35F216A}" type="presParOf" srcId="{33237565-679E-4B1A-A994-47D6A5F685E7}" destId="{93EC1F1F-B2E4-4C98-898C-9F122C29F05B}" srcOrd="8" destOrd="0" presId="urn:microsoft.com/office/officeart/2005/8/layout/list1"/>
    <dgm:cxn modelId="{389EC5EC-5BC0-4518-969D-B354EDE34214}" type="presParOf" srcId="{93EC1F1F-B2E4-4C98-898C-9F122C29F05B}" destId="{C0CDDF35-6E0D-4D2F-9C3B-E21C80C48998}" srcOrd="0" destOrd="0" presId="urn:microsoft.com/office/officeart/2005/8/layout/list1"/>
    <dgm:cxn modelId="{2B7A2604-B33C-429E-8B96-314DC24A8E7A}" type="presParOf" srcId="{93EC1F1F-B2E4-4C98-898C-9F122C29F05B}" destId="{ACE97675-B432-49FA-905B-429D7958269C}" srcOrd="1" destOrd="0" presId="urn:microsoft.com/office/officeart/2005/8/layout/list1"/>
    <dgm:cxn modelId="{05C9EFEC-FB94-4782-A1D9-E534A637F067}" type="presParOf" srcId="{33237565-679E-4B1A-A994-47D6A5F685E7}" destId="{6471B224-853C-49C0-9902-7C5B64EEC6FA}" srcOrd="9" destOrd="0" presId="urn:microsoft.com/office/officeart/2005/8/layout/list1"/>
    <dgm:cxn modelId="{1B000B2C-78C0-499F-A750-9E6C0E6A0BEE}" type="presParOf" srcId="{33237565-679E-4B1A-A994-47D6A5F685E7}" destId="{D5F487AF-E93D-4829-A05E-AFDD458E98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64A87-0A2A-4A3D-A8B8-7B7A24A51F24}">
      <dsp:nvSpPr>
        <dsp:cNvPr id="0" name=""/>
        <dsp:cNvSpPr/>
      </dsp:nvSpPr>
      <dsp:spPr>
        <a:xfrm>
          <a:off x="0" y="1951046"/>
          <a:ext cx="14240835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4DAE2-5920-4F51-9A47-95FF8CD92319}">
      <dsp:nvSpPr>
        <dsp:cNvPr id="0" name=""/>
        <dsp:cNvSpPr/>
      </dsp:nvSpPr>
      <dsp:spPr>
        <a:xfrm>
          <a:off x="712041" y="1139246"/>
          <a:ext cx="9968584" cy="162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789" tIns="0" rIns="376789" bIns="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1,000,000 +unique visits/month</a:t>
          </a:r>
          <a:endParaRPr lang="en-US" sz="5500" kern="1200" dirty="0"/>
        </a:p>
      </dsp:txBody>
      <dsp:txXfrm>
        <a:off x="791299" y="1218504"/>
        <a:ext cx="9810068" cy="1465084"/>
      </dsp:txXfrm>
    </dsp:sp>
    <dsp:sp modelId="{AD645502-740F-4F85-8C20-6F1F3A103382}">
      <dsp:nvSpPr>
        <dsp:cNvPr id="0" name=""/>
        <dsp:cNvSpPr/>
      </dsp:nvSpPr>
      <dsp:spPr>
        <a:xfrm>
          <a:off x="0" y="4209309"/>
          <a:ext cx="14240835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429F2-24D9-4E00-B5A1-946B37181668}">
      <dsp:nvSpPr>
        <dsp:cNvPr id="0" name=""/>
        <dsp:cNvSpPr/>
      </dsp:nvSpPr>
      <dsp:spPr>
        <a:xfrm>
          <a:off x="712041" y="3634046"/>
          <a:ext cx="9968584" cy="162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789" tIns="0" rIns="376789" bIns="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2,000,000+ </a:t>
          </a:r>
          <a:r>
            <a:rPr lang="en-US" sz="5500" kern="1200" dirty="0" err="1" smtClean="0"/>
            <a:t>pageviews</a:t>
          </a:r>
          <a:r>
            <a:rPr lang="en-US" sz="5500" kern="1200" dirty="0" smtClean="0"/>
            <a:t>/month</a:t>
          </a:r>
          <a:endParaRPr lang="en-US" sz="5500" kern="1200" dirty="0"/>
        </a:p>
      </dsp:txBody>
      <dsp:txXfrm>
        <a:off x="791299" y="3713304"/>
        <a:ext cx="9810068" cy="1465084"/>
      </dsp:txXfrm>
    </dsp:sp>
    <dsp:sp modelId="{D5F487AF-E93D-4829-A05E-AFDD458E98B5}">
      <dsp:nvSpPr>
        <dsp:cNvPr id="0" name=""/>
        <dsp:cNvSpPr/>
      </dsp:nvSpPr>
      <dsp:spPr>
        <a:xfrm>
          <a:off x="0" y="6940646"/>
          <a:ext cx="14240835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97675-B432-49FA-905B-429D7958269C}">
      <dsp:nvSpPr>
        <dsp:cNvPr id="0" name=""/>
        <dsp:cNvSpPr/>
      </dsp:nvSpPr>
      <dsp:spPr>
        <a:xfrm>
          <a:off x="712041" y="6128846"/>
          <a:ext cx="9968584" cy="162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789" tIns="0" rIns="376789" bIns="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$100,000 in ad revenue/year</a:t>
          </a:r>
          <a:endParaRPr lang="en-US" sz="5500" kern="1200" dirty="0"/>
        </a:p>
      </dsp:txBody>
      <dsp:txXfrm>
        <a:off x="791299" y="6208104"/>
        <a:ext cx="9810068" cy="146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77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77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874385-5BD0-4650-9596-9A45E0787E92}" type="datetimeFigureOut">
              <a:rPr lang="fr-FR"/>
              <a:pPr>
                <a:defRPr/>
              </a:pPr>
              <a:t>16/06/2015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77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77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2D4C2B-AFF0-43B7-8678-22656CC66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6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77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77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10AFF-2BBF-4483-AFF7-9B04E2450DF9}" type="datetimeFigureOut">
              <a:rPr lang="fr-FR"/>
              <a:pPr>
                <a:defRPr/>
              </a:pPr>
              <a:t>16/06/2015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77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772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50B7DA-A99B-4861-8E1B-8734F7253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176463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176463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176463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176463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2176463" fontAlgn="base">
              <a:spcBef>
                <a:spcPct val="0"/>
              </a:spcBef>
              <a:spcAft>
                <a:spcPct val="0"/>
              </a:spcAft>
              <a:defRPr/>
            </a:pPr>
            <a:fld id="{D3D3550E-ABB6-4367-ADE0-4F0371EEA85A}" type="slidenum">
              <a:rPr lang="en-US" sz="1200" smtClean="0"/>
              <a:pPr defTabSz="21764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0B7DA-A99B-4861-8E1B-8734F72530D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63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0B7DA-A99B-4861-8E1B-8734F72530D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16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0B7DA-A99B-4861-8E1B-8734F72530D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16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0B7DA-A99B-4861-8E1B-8734F72530D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16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0B7DA-A99B-4861-8E1B-8734F72530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1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D537CC-8E96-4024-AC54-25721DFCB5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B7D0E-8E37-4AA9-AD9D-B6F6840950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B7D0E-8E37-4AA9-AD9D-B6F6840950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B7D0E-8E37-4AA9-AD9D-B6F6840950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F99026-CC58-4455-8EFB-FE1233A3DE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67-C5A0-4A30-A0EF-35EDB1217A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2CA98-E6EE-4866-9CD9-4DBD95D1CF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8B4BD-9993-4851-8085-B2FA4D1724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8B4BD-9993-4851-8085-B2FA4D1724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8253A-7423-457B-8AF5-44C047E801A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8253A-7423-457B-8AF5-44C047E801A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8253A-7423-457B-8AF5-44C047E801A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748A-3638-48A7-AE49-B87690ABE9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</p:spPr>
        <p:txBody>
          <a:bodyPr>
            <a:noAutofit/>
          </a:bodyPr>
          <a:lstStyle>
            <a:lvl1pPr>
              <a:defRPr sz="9000"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rgbClr val="3B3B3B"/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0695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Butt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5754688"/>
            <a:ext cx="685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Arrow.png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656388"/>
            <a:ext cx="279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utt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025" y="5754688"/>
            <a:ext cx="6842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Arrow.png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338" y="6656388"/>
            <a:ext cx="279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Pag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475" y="12955588"/>
            <a:ext cx="93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just">
              <a:lnSpc>
                <a:spcPct val="85000"/>
              </a:lnSpc>
              <a:buFont typeface="Arial" pitchFamily="34" charset="0"/>
              <a:buNone/>
              <a:defRPr>
                <a:solidFill>
                  <a:srgbClr val="3B3B3B"/>
                </a:solidFill>
              </a:defRPr>
            </a:lvl1pPr>
            <a:lvl2pPr marL="0" indent="0" algn="l">
              <a:buNone/>
              <a:defRPr sz="3000">
                <a:solidFill>
                  <a:srgbClr val="3B3B3B"/>
                </a:solidFill>
              </a:defRPr>
            </a:lvl2pPr>
            <a:lvl3pPr marL="0" indent="0" algn="l">
              <a:buNone/>
              <a:defRPr>
                <a:solidFill>
                  <a:srgbClr val="3B3B3B"/>
                </a:solidFill>
              </a:defRPr>
            </a:lvl3pPr>
            <a:lvl4pPr marL="0" indent="0" algn="l">
              <a:buNone/>
              <a:defRPr>
                <a:solidFill>
                  <a:srgbClr val="3B3B3B"/>
                </a:solidFill>
              </a:defRPr>
            </a:lvl4pPr>
            <a:lvl5pPr marL="0" indent="0" algn="l">
              <a:buNone/>
              <a:defRPr>
                <a:solidFill>
                  <a:srgbClr val="3B3B3B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>
            <a:lvl1pPr algn="ctr">
              <a:defRPr sz="720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927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Butt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5754688"/>
            <a:ext cx="685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 descr="Arrow.png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656388"/>
            <a:ext cx="279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 descr="Butt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025" y="5754688"/>
            <a:ext cx="6842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Arrow.png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338" y="6656388"/>
            <a:ext cx="279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Pag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475" y="12955588"/>
            <a:ext cx="93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192795" y="5858662"/>
            <a:ext cx="10287071" cy="6429420"/>
          </a:xfrm>
        </p:spPr>
        <p:txBody>
          <a:bodyPr>
            <a:normAutofit/>
          </a:bodyPr>
          <a:lstStyle>
            <a:lvl1pPr marL="0" indent="0" algn="just">
              <a:defRPr sz="4800">
                <a:solidFill>
                  <a:srgbClr val="3B3B3B"/>
                </a:solidFill>
              </a:defRPr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>
            <a:lvl1pPr algn="ctr">
              <a:defRPr sz="720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192794" y="3715522"/>
            <a:ext cx="11215766" cy="2143140"/>
          </a:xfrm>
        </p:spPr>
        <p:txBody>
          <a:bodyPr anchor="b">
            <a:noAutofit/>
          </a:bodyPr>
          <a:lstStyle>
            <a:lvl1pPr marL="0" marR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0" b="0">
                <a:solidFill>
                  <a:srgbClr val="3B3B3B"/>
                </a:solidFill>
                <a:latin typeface="ChunkFive" pitchFamily="2" charset="0"/>
                <a:ea typeface="ChunkFive" pitchFamily="2" charset="0"/>
              </a:defRPr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0273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Butt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5754688"/>
            <a:ext cx="685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Arrow.png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656388"/>
            <a:ext cx="279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utt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025" y="5754688"/>
            <a:ext cx="6842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 descr="Arrow.png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338" y="6656388"/>
            <a:ext cx="279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0" descr="Pag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475" y="12955588"/>
            <a:ext cx="93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219280" y="9716314"/>
            <a:ext cx="21903528" cy="3214710"/>
          </a:xfrm>
        </p:spPr>
        <p:txBody>
          <a:bodyPr>
            <a:normAutofit/>
          </a:bodyPr>
          <a:lstStyle>
            <a:lvl1pPr marL="0" indent="0" algn="just">
              <a:defRPr sz="48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>
            <a:lvl1pPr algn="ctr">
              <a:defRPr sz="720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286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7188" cy="905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728" tIns="108864" rIns="217728" bIns="108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 defTabSz="2177278" fontAlgn="auto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E5B3E-2FD3-4AEA-9224-20D163008E05}" type="datetimeFigureOut">
              <a:rPr lang="fr-FR"/>
              <a:pPr>
                <a:defRPr/>
              </a:pPr>
              <a:t>16/06/2015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 defTabSz="2177278" fontAlgn="auto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 defTabSz="2177278" fontAlgn="auto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7E23B-F383-47B8-B016-00220DE9CC83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iming>
    <p:tnLst>
      <p:par>
        <p:cTn id="1" dur="indefinite" restart="never" nodeType="tmRoot"/>
      </p:par>
    </p:tnLst>
  </p:timing>
  <p:txStyles>
    <p:titleStyle>
      <a:lvl1pPr algn="l" defTabSz="2176463" rtl="0" eaLnBrk="0" fontAlgn="base" hangingPunct="0">
        <a:spcBef>
          <a:spcPct val="0"/>
        </a:spcBef>
        <a:spcAft>
          <a:spcPct val="0"/>
        </a:spcAft>
        <a:defRPr sz="9000" kern="1200" cap="all">
          <a:solidFill>
            <a:srgbClr val="17703A"/>
          </a:solidFill>
          <a:latin typeface="ChunkFive" pitchFamily="2" charset="0"/>
          <a:ea typeface="ChunkFive" pitchFamily="2" charset="0"/>
          <a:cs typeface="ChunkFive" pitchFamily="2" charset="0"/>
        </a:defRPr>
      </a:lvl1pPr>
      <a:lvl2pPr algn="l" defTabSz="2176463" rtl="0" eaLnBrk="0" fontAlgn="base" hangingPunct="0">
        <a:spcBef>
          <a:spcPct val="0"/>
        </a:spcBef>
        <a:spcAft>
          <a:spcPct val="0"/>
        </a:spcAft>
        <a:defRPr sz="9000">
          <a:solidFill>
            <a:srgbClr val="17703A"/>
          </a:solidFill>
          <a:latin typeface="ChunkFive" pitchFamily="2" charset="0"/>
          <a:ea typeface="ChunkFive" pitchFamily="2" charset="0"/>
          <a:cs typeface="ChunkFive" pitchFamily="2" charset="0"/>
        </a:defRPr>
      </a:lvl2pPr>
      <a:lvl3pPr algn="l" defTabSz="2176463" rtl="0" eaLnBrk="0" fontAlgn="base" hangingPunct="0">
        <a:spcBef>
          <a:spcPct val="0"/>
        </a:spcBef>
        <a:spcAft>
          <a:spcPct val="0"/>
        </a:spcAft>
        <a:defRPr sz="9000">
          <a:solidFill>
            <a:srgbClr val="17703A"/>
          </a:solidFill>
          <a:latin typeface="ChunkFive" pitchFamily="2" charset="0"/>
          <a:ea typeface="ChunkFive" pitchFamily="2" charset="0"/>
          <a:cs typeface="ChunkFive" pitchFamily="2" charset="0"/>
        </a:defRPr>
      </a:lvl3pPr>
      <a:lvl4pPr algn="l" defTabSz="2176463" rtl="0" eaLnBrk="0" fontAlgn="base" hangingPunct="0">
        <a:spcBef>
          <a:spcPct val="0"/>
        </a:spcBef>
        <a:spcAft>
          <a:spcPct val="0"/>
        </a:spcAft>
        <a:defRPr sz="9000">
          <a:solidFill>
            <a:srgbClr val="17703A"/>
          </a:solidFill>
          <a:latin typeface="ChunkFive" pitchFamily="2" charset="0"/>
          <a:ea typeface="ChunkFive" pitchFamily="2" charset="0"/>
          <a:cs typeface="ChunkFive" pitchFamily="2" charset="0"/>
        </a:defRPr>
      </a:lvl4pPr>
      <a:lvl5pPr algn="l" defTabSz="2176463" rtl="0" eaLnBrk="0" fontAlgn="base" hangingPunct="0">
        <a:spcBef>
          <a:spcPct val="0"/>
        </a:spcBef>
        <a:spcAft>
          <a:spcPct val="0"/>
        </a:spcAft>
        <a:defRPr sz="9000">
          <a:solidFill>
            <a:srgbClr val="17703A"/>
          </a:solidFill>
          <a:latin typeface="ChunkFive" pitchFamily="2" charset="0"/>
          <a:ea typeface="ChunkFive" pitchFamily="2" charset="0"/>
          <a:cs typeface="ChunkFive" pitchFamily="2" charset="0"/>
        </a:defRPr>
      </a:lvl5pPr>
      <a:lvl6pPr marL="457200" algn="l" defTabSz="2176463" rtl="0" fontAlgn="base">
        <a:spcBef>
          <a:spcPct val="0"/>
        </a:spcBef>
        <a:spcAft>
          <a:spcPct val="0"/>
        </a:spcAft>
        <a:defRPr sz="9000">
          <a:solidFill>
            <a:srgbClr val="17703A"/>
          </a:solidFill>
          <a:latin typeface="ChunkFive" pitchFamily="2" charset="0"/>
          <a:ea typeface="ChunkFive" pitchFamily="2" charset="0"/>
          <a:cs typeface="ChunkFive" pitchFamily="2" charset="0"/>
        </a:defRPr>
      </a:lvl6pPr>
      <a:lvl7pPr marL="914400" algn="l" defTabSz="2176463" rtl="0" fontAlgn="base">
        <a:spcBef>
          <a:spcPct val="0"/>
        </a:spcBef>
        <a:spcAft>
          <a:spcPct val="0"/>
        </a:spcAft>
        <a:defRPr sz="9000">
          <a:solidFill>
            <a:srgbClr val="17703A"/>
          </a:solidFill>
          <a:latin typeface="ChunkFive" pitchFamily="2" charset="0"/>
          <a:ea typeface="ChunkFive" pitchFamily="2" charset="0"/>
          <a:cs typeface="ChunkFive" pitchFamily="2" charset="0"/>
        </a:defRPr>
      </a:lvl7pPr>
      <a:lvl8pPr marL="1371600" algn="l" defTabSz="2176463" rtl="0" fontAlgn="base">
        <a:spcBef>
          <a:spcPct val="0"/>
        </a:spcBef>
        <a:spcAft>
          <a:spcPct val="0"/>
        </a:spcAft>
        <a:defRPr sz="9000">
          <a:solidFill>
            <a:srgbClr val="17703A"/>
          </a:solidFill>
          <a:latin typeface="ChunkFive" pitchFamily="2" charset="0"/>
          <a:ea typeface="ChunkFive" pitchFamily="2" charset="0"/>
          <a:cs typeface="ChunkFive" pitchFamily="2" charset="0"/>
        </a:defRPr>
      </a:lvl8pPr>
      <a:lvl9pPr marL="1828800" algn="l" defTabSz="2176463" rtl="0" fontAlgn="base">
        <a:spcBef>
          <a:spcPct val="0"/>
        </a:spcBef>
        <a:spcAft>
          <a:spcPct val="0"/>
        </a:spcAft>
        <a:defRPr sz="9000">
          <a:solidFill>
            <a:srgbClr val="17703A"/>
          </a:solidFill>
          <a:latin typeface="ChunkFive" pitchFamily="2" charset="0"/>
          <a:ea typeface="ChunkFive" pitchFamily="2" charset="0"/>
          <a:cs typeface="ChunkFive" pitchFamily="2" charset="0"/>
        </a:defRPr>
      </a:lvl9pPr>
    </p:titleStyle>
    <p:bodyStyle>
      <a:lvl1pPr marL="815975" indent="-815975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defRPr sz="4000" kern="1200">
          <a:solidFill>
            <a:srgbClr val="3B3B3B"/>
          </a:solidFill>
          <a:latin typeface="+mn-lt"/>
          <a:ea typeface="+mn-ea"/>
          <a:cs typeface="+mn-cs"/>
        </a:defRPr>
      </a:lvl1pPr>
      <a:lvl2pPr marL="1768475" indent="-679450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700" kern="1200">
          <a:solidFill>
            <a:srgbClr val="3B3B3B"/>
          </a:solidFill>
          <a:latin typeface="+mn-lt"/>
          <a:ea typeface="+mn-ea"/>
          <a:cs typeface="+mn-cs"/>
        </a:defRPr>
      </a:lvl2pPr>
      <a:lvl3pPr marL="2720975" indent="-542925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700" kern="1200">
          <a:solidFill>
            <a:srgbClr val="3B3B3B"/>
          </a:solidFill>
          <a:latin typeface="+mn-lt"/>
          <a:ea typeface="+mn-ea"/>
          <a:cs typeface="+mn-cs"/>
        </a:defRPr>
      </a:lvl3pPr>
      <a:lvl4pPr marL="3810000" indent="-542925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800" kern="1200">
          <a:solidFill>
            <a:srgbClr val="3B3B3B"/>
          </a:solidFill>
          <a:latin typeface="+mn-lt"/>
          <a:ea typeface="+mn-ea"/>
          <a:cs typeface="+mn-cs"/>
        </a:defRPr>
      </a:lvl4pPr>
      <a:lvl5pPr marL="4897438" indent="-542925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800" kern="1200">
          <a:solidFill>
            <a:srgbClr val="3B3B3B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@HadenInteractive.com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1513" y="4122738"/>
            <a:ext cx="10225087" cy="4319587"/>
          </a:xfrm>
        </p:spPr>
        <p:txBody>
          <a:bodyPr/>
          <a:lstStyle/>
          <a:p>
            <a:pPr defTabSz="2177278"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cs typeface="+mj-cs"/>
              </a:rPr>
              <a:t>World Domination </a:t>
            </a:r>
            <a:br>
              <a:rPr lang="en-US" sz="9600" dirty="0" smtClean="0">
                <a:cs typeface="+mj-cs"/>
              </a:rPr>
            </a:br>
            <a:r>
              <a:rPr lang="en-US" sz="9600" dirty="0" smtClean="0">
                <a:cs typeface="+mj-cs"/>
              </a:rPr>
              <a:t>with </a:t>
            </a:r>
            <a:r>
              <a:rPr lang="en-US" sz="9600" dirty="0" err="1" smtClean="0">
                <a:cs typeface="+mj-cs"/>
              </a:rPr>
              <a:t>wordpress</a:t>
            </a:r>
            <a:endParaRPr lang="en-US" sz="9600" dirty="0"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3500" y="6710363"/>
            <a:ext cx="8358188" cy="3506787"/>
          </a:xfrm>
        </p:spPr>
        <p:txBody>
          <a:bodyPr/>
          <a:lstStyle/>
          <a:p>
            <a:pPr algn="just" eaLnBrk="1" hangingPunct="1"/>
            <a:r>
              <a:rPr lang="en-US" altLang="en-US" smtClean="0"/>
              <a:t>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693900" y="4572000"/>
            <a:ext cx="8929688" cy="2941638"/>
          </a:xfrm>
          <a:prstGeom prst="rect">
            <a:avLst/>
          </a:prstGeom>
        </p:spPr>
        <p:txBody>
          <a:bodyPr lIns="217728" tIns="108864" rIns="217728" bIns="108864" anchor="ctr">
            <a:normAutofit lnSpcReduction="10000"/>
          </a:bodyPr>
          <a:lstStyle/>
          <a:p>
            <a:pPr defTabSz="2177278" fontAlgn="auto">
              <a:spcAft>
                <a:spcPts val="0"/>
              </a:spcAft>
              <a:defRPr/>
            </a:pPr>
            <a:r>
              <a:rPr lang="en-US" sz="9000" cap="all" dirty="0">
                <a:solidFill>
                  <a:srgbClr val="FC7F00"/>
                </a:solidFill>
                <a:latin typeface="ChunkFive" pitchFamily="2" charset="0"/>
                <a:ea typeface="ChunkFive" pitchFamily="2" charset="0"/>
                <a:cs typeface="+mj-cs"/>
              </a:rPr>
              <a:t>Collaboration for Business</a:t>
            </a:r>
            <a:endParaRPr lang="en-US" sz="9000" cap="all" dirty="0">
              <a:solidFill>
                <a:srgbClr val="17703A"/>
              </a:solidFill>
              <a:latin typeface="ChunkFive" pitchFamily="2" charset="0"/>
              <a:ea typeface="ChunkFive" pitchFamily="2" charset="0"/>
              <a:cs typeface="+mj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 bwMode="auto">
          <a:xfrm>
            <a:off x="14836775" y="8010525"/>
            <a:ext cx="835818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/>
              <a:t>How your WordPress website can be the perfect platform for business collaboration.</a:t>
            </a:r>
          </a:p>
        </p:txBody>
      </p:sp>
      <p:pic>
        <p:nvPicPr>
          <p:cNvPr id="6" name="Image 5" descr="Rock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88" y="1928813"/>
            <a:ext cx="3276600" cy="106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 7" descr="Start_butt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5" y="12671425"/>
            <a:ext cx="368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 8" descr="Start_Arrow.png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325" y="13074650"/>
            <a:ext cx="609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auto">
          <a:xfrm>
            <a:off x="1535113" y="450850"/>
            <a:ext cx="21947187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What’s built into WordPress</a:t>
            </a:r>
          </a:p>
        </p:txBody>
      </p:sp>
      <p:pic>
        <p:nvPicPr>
          <p:cNvPr id="22" name="Image 21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8002588"/>
            <a:ext cx="12700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3757">
            <a:off x="6307194" y="6037718"/>
            <a:ext cx="1270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2520">
            <a:off x="4944269" y="9470231"/>
            <a:ext cx="7953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11</a:t>
            </a:r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12193588" y="3571874"/>
            <a:ext cx="10287000" cy="8955067"/>
          </a:xfrm>
        </p:spPr>
        <p:txBody>
          <a:bodyPr/>
          <a:lstStyle/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en-US" altLang="en-US" sz="6000" dirty="0" smtClean="0">
                <a:latin typeface="ChunkFive" pitchFamily="2" charset="0"/>
                <a:ea typeface="ChunkFive" pitchFamily="2" charset="0"/>
                <a:cs typeface="ChunkFive" pitchFamily="2" charset="0"/>
              </a:rPr>
              <a:t>It’s in the cloud for always/everywhere access. </a:t>
            </a:r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en-US" altLang="en-US" sz="6000" dirty="0" smtClean="0">
                <a:latin typeface="ChunkFive" pitchFamily="2" charset="0"/>
                <a:ea typeface="ChunkFive" pitchFamily="2" charset="0"/>
                <a:cs typeface="ChunkFive" pitchFamily="2" charset="0"/>
              </a:rPr>
              <a:t>People without special skills can use it easily.</a:t>
            </a:r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en-US" altLang="en-US" sz="6000" dirty="0" smtClean="0">
                <a:latin typeface="ChunkFive" pitchFamily="2" charset="0"/>
                <a:ea typeface="ChunkFive" pitchFamily="2" charset="0"/>
                <a:cs typeface="ChunkFive" pitchFamily="2" charset="0"/>
              </a:rPr>
              <a:t>User management tools give you control over access.</a:t>
            </a:r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en-US" altLang="en-US" sz="6000" dirty="0" smtClean="0">
                <a:latin typeface="ChunkFive" pitchFamily="2" charset="0"/>
                <a:ea typeface="ChunkFive" pitchFamily="2" charset="0"/>
                <a:cs typeface="ChunkFive" pitchFamily="2" charset="0"/>
              </a:rPr>
              <a:t>You’ll get warnings if you’re working in the same place at the same time. (Sometimes.)</a:t>
            </a:r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endParaRPr lang="en-US" altLang="en-US" sz="6000" dirty="0" smtClean="0">
              <a:latin typeface="ChunkFive" pitchFamily="2" charset="0"/>
              <a:ea typeface="ChunkFive" pitchFamily="2" charset="0"/>
              <a:cs typeface="ChunkFive" pitchFamily="2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rot="16200000" flipH="1">
            <a:off x="6904831" y="7644607"/>
            <a:ext cx="9217025" cy="71438"/>
          </a:xfrm>
          <a:prstGeom prst="line">
            <a:avLst/>
          </a:prstGeom>
          <a:ln w="76200">
            <a:solidFill>
              <a:srgbClr val="FC7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95" y="4410522"/>
            <a:ext cx="5303309" cy="2969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67" y="8815230"/>
            <a:ext cx="3068187" cy="2580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03" y="9946874"/>
            <a:ext cx="3068187" cy="2580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51" y="4800018"/>
            <a:ext cx="3068187" cy="2580068"/>
          </a:xfrm>
          <a:prstGeom prst="rect">
            <a:avLst/>
          </a:prstGeom>
        </p:spPr>
      </p:pic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42" y="2861166"/>
            <a:ext cx="10058400" cy="108564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front of your website</a:t>
            </a:r>
          </a:p>
        </p:txBody>
      </p:sp>
      <p:pic>
        <p:nvPicPr>
          <p:cNvPr id="1639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2" y="2413501"/>
            <a:ext cx="9324975" cy="6477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7560378"/>
            <a:ext cx="10058400" cy="60801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912" y="2924568"/>
            <a:ext cx="6797651" cy="10058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45" y="4824271"/>
            <a:ext cx="10058400" cy="8094054"/>
          </a:xfrm>
          <a:prstGeom prst="rect">
            <a:avLst/>
          </a:prstGeom>
        </p:spPr>
      </p:pic>
      <p:pic>
        <p:nvPicPr>
          <p:cNvPr id="1638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37" y="7850890"/>
            <a:ext cx="10058400" cy="57896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09" y="3114378"/>
            <a:ext cx="16657480" cy="87056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 of your website – AKA the admin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2322513"/>
            <a:ext cx="16260763" cy="10369550"/>
          </a:xfrm>
        </p:spPr>
      </p:pic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How Safe Is It to Run Your Business from Your Dashboard?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8097500" y="2825750"/>
            <a:ext cx="453707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User roles control access. </a:t>
            </a:r>
          </a:p>
          <a:p>
            <a:endParaRPr lang="en-US" altLang="en-US"/>
          </a:p>
          <a:p>
            <a:r>
              <a:rPr lang="en-US" altLang="en-US"/>
              <a:t>Many tools add extra user roles.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42" y="3114378"/>
            <a:ext cx="18226415" cy="87056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27" y="3114378"/>
            <a:ext cx="17125845" cy="87056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27" y="3670968"/>
            <a:ext cx="17125845" cy="75924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What you can add to WordPress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12192795" y="3330402"/>
            <a:ext cx="10287071" cy="895768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Use a theme built for collaboration.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Use </a:t>
            </a:r>
            <a:r>
              <a:rPr lang="en-US" sz="7200" dirty="0" err="1" smtClean="0"/>
              <a:t>BuddyPress</a:t>
            </a:r>
            <a:r>
              <a:rPr lang="en-US" sz="7200" dirty="0" smtClean="0"/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7200" dirty="0" smtClean="0"/>
              <a:t>Use plugins built to improve collaboration</a:t>
            </a:r>
            <a:r>
              <a:rPr lang="en-US" dirty="0" smtClean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1554" y="3186386"/>
            <a:ext cx="10801199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solidFill>
                  <a:schemeClr val="accent2"/>
                </a:solidFill>
                <a:latin typeface="Magneto" panose="04030805050802020D02" pitchFamily="82" charset="0"/>
              </a:rPr>
              <a:t>There were</a:t>
            </a:r>
          </a:p>
          <a:p>
            <a:pPr algn="ctr"/>
            <a:r>
              <a:rPr lang="en-US" sz="9600" b="1" dirty="0" smtClean="0">
                <a:solidFill>
                  <a:schemeClr val="accent2"/>
                </a:solidFill>
                <a:latin typeface="Magneto" panose="04030805050802020D02" pitchFamily="82" charset="0"/>
              </a:rPr>
              <a:t>38,118 </a:t>
            </a:r>
          </a:p>
          <a:p>
            <a:pPr algn="ctr"/>
            <a:r>
              <a:rPr lang="en-US" sz="9600" b="1" dirty="0" smtClean="0">
                <a:solidFill>
                  <a:schemeClr val="accent2"/>
                </a:solidFill>
                <a:latin typeface="Magneto" panose="04030805050802020D02" pitchFamily="82" charset="0"/>
              </a:rPr>
              <a:t>plugins at WordPress.org on June 1, 2015</a:t>
            </a:r>
            <a:endParaRPr lang="en-US" sz="96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500" y="2761961"/>
            <a:ext cx="15765463" cy="96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Themes for Collaboration: P2</a:t>
            </a:r>
          </a:p>
        </p:txBody>
      </p:sp>
      <p:sp>
        <p:nvSpPr>
          <p:cNvPr id="20484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09</a:t>
            </a:r>
          </a:p>
        </p:txBody>
      </p:sp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14" y="3762450"/>
            <a:ext cx="9361040" cy="6618163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Themes for Collaboration: Ones I Haven’t Tried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12192794" y="3186386"/>
            <a:ext cx="11215766" cy="7200800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Hub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err="1" smtClean="0"/>
              <a:t>EmployeePress</a:t>
            </a:r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err="1" smtClean="0"/>
              <a:t>gForums</a:t>
            </a:r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err="1" smtClean="0"/>
              <a:t>KnowPress</a:t>
            </a:r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Collaboration by Template Toaster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484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084374843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262063" y="5214938"/>
            <a:ext cx="7616825" cy="1787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mtClean="0"/>
              <a:t>About 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3500" y="6715125"/>
            <a:ext cx="9215438" cy="2359025"/>
          </a:xfrm>
        </p:spPr>
        <p:txBody>
          <a:bodyPr/>
          <a:lstStyle/>
          <a:p>
            <a:pPr algn="l" eaLnBrk="1" hangingPunct="1">
              <a:buFont typeface="Arial" charset="0"/>
              <a:buNone/>
            </a:pPr>
            <a:r>
              <a:rPr lang="en-US" altLang="en-US" smtClean="0"/>
              <a:t>Haden Interactive builds, optimizes, and manages WordPress websites for large and small organizations on four continents.</a:t>
            </a:r>
          </a:p>
        </p:txBody>
      </p:sp>
      <p:sp>
        <p:nvSpPr>
          <p:cNvPr id="4" name="Forme libre 3"/>
          <p:cNvSpPr/>
          <p:nvPr/>
        </p:nvSpPr>
        <p:spPr>
          <a:xfrm>
            <a:off x="-23813" y="1071563"/>
            <a:ext cx="9269413" cy="2663825"/>
          </a:xfrm>
          <a:custGeom>
            <a:avLst/>
            <a:gdLst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0327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665921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2850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2850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87213"/>
              <a:gd name="connsiteX1" fmla="*/ 4655127 w 9268691"/>
              <a:gd name="connsiteY1" fmla="*/ 591128 h 2687213"/>
              <a:gd name="connsiteX2" fmla="*/ 6400800 w 9268691"/>
              <a:gd name="connsiteY2" fmla="*/ 1790723 h 2687213"/>
              <a:gd name="connsiteX3" fmla="*/ 5453733 w 9268691"/>
              <a:gd name="connsiteY3" fmla="*/ 2641600 h 2687213"/>
              <a:gd name="connsiteX4" fmla="*/ 4710546 w 9268691"/>
              <a:gd name="connsiteY4" fmla="*/ 1921164 h 2687213"/>
              <a:gd name="connsiteX5" fmla="*/ 5514109 w 9268691"/>
              <a:gd name="connsiteY5" fmla="*/ 341746 h 2687213"/>
              <a:gd name="connsiteX6" fmla="*/ 7398327 w 9268691"/>
              <a:gd name="connsiteY6" fmla="*/ 92364 h 2687213"/>
              <a:gd name="connsiteX7" fmla="*/ 8977746 w 9268691"/>
              <a:gd name="connsiteY7" fmla="*/ 895928 h 2687213"/>
              <a:gd name="connsiteX8" fmla="*/ 9144000 w 9268691"/>
              <a:gd name="connsiteY8" fmla="*/ 951346 h 2687213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505717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8691" h="2663340">
                <a:moveTo>
                  <a:pt x="0" y="2641600"/>
                </a:moveTo>
                <a:cubicBezTo>
                  <a:pt x="1794163" y="1669473"/>
                  <a:pt x="3588327" y="780442"/>
                  <a:pt x="4655127" y="591128"/>
                </a:cubicBezTo>
                <a:cubicBezTo>
                  <a:pt x="5721927" y="401814"/>
                  <a:pt x="6267699" y="1163972"/>
                  <a:pt x="6400800" y="1505717"/>
                </a:cubicBezTo>
                <a:cubicBezTo>
                  <a:pt x="6533901" y="1847462"/>
                  <a:pt x="6272800" y="2631474"/>
                  <a:pt x="5453733" y="2641600"/>
                </a:cubicBezTo>
                <a:cubicBezTo>
                  <a:pt x="5172024" y="2663340"/>
                  <a:pt x="4700483" y="2304473"/>
                  <a:pt x="4710546" y="1921164"/>
                </a:cubicBezTo>
                <a:cubicBezTo>
                  <a:pt x="4720609" y="1537855"/>
                  <a:pt x="5066146" y="646546"/>
                  <a:pt x="5514109" y="341746"/>
                </a:cubicBezTo>
                <a:cubicBezTo>
                  <a:pt x="5962072" y="36946"/>
                  <a:pt x="6821054" y="0"/>
                  <a:pt x="7398327" y="92364"/>
                </a:cubicBezTo>
                <a:cubicBezTo>
                  <a:pt x="7975600" y="184728"/>
                  <a:pt x="8686801" y="752764"/>
                  <a:pt x="8977746" y="895928"/>
                </a:cubicBezTo>
                <a:cubicBezTo>
                  <a:pt x="9268691" y="1039092"/>
                  <a:pt x="9206345" y="995219"/>
                  <a:pt x="9144000" y="951346"/>
                </a:cubicBezTo>
              </a:path>
            </a:pathLst>
          </a:custGeom>
          <a:ln w="76200">
            <a:solidFill>
              <a:srgbClr val="1770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1772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Image 4" descr="im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588" y="2071688"/>
            <a:ext cx="10742612" cy="97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175" y="2571750"/>
            <a:ext cx="97964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ock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143000"/>
            <a:ext cx="43799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1404938" y="9288463"/>
            <a:ext cx="9786937" cy="1785937"/>
          </a:xfrm>
          <a:prstGeom prst="rect">
            <a:avLst/>
          </a:prstGeom>
        </p:spPr>
        <p:txBody>
          <a:bodyPr lIns="217728" tIns="108864" rIns="217728" bIns="108864" anchor="ctr">
            <a:normAutofit/>
          </a:bodyPr>
          <a:lstStyle/>
          <a:p>
            <a:pPr defTabSz="2177278" fontAlgn="auto">
              <a:spcAft>
                <a:spcPts val="0"/>
              </a:spcAft>
              <a:defRPr/>
            </a:pPr>
            <a:r>
              <a:rPr lang="en-US" sz="4800" cap="all" dirty="0">
                <a:solidFill>
                  <a:srgbClr val="FC7F00"/>
                </a:solidFill>
                <a:latin typeface="ChunkFive" pitchFamily="2" charset="0"/>
                <a:ea typeface="ChunkFive" pitchFamily="2" charset="0"/>
                <a:cs typeface="+mj-cs"/>
              </a:rPr>
              <a:t>www.HADENINTERACTIVE.com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1333500" y="10931525"/>
            <a:ext cx="118602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3000" b="1">
                <a:solidFill>
                  <a:srgbClr val="17703A"/>
                </a:solidFill>
              </a:rPr>
              <a:t>Haden Interactive</a:t>
            </a:r>
          </a:p>
          <a:p>
            <a:pPr algn="just" eaLnBrk="1" hangingPunct="1">
              <a:buFontTx/>
              <a:buNone/>
            </a:pPr>
            <a:r>
              <a:rPr lang="en-US" altLang="en-US" sz="3000" b="1"/>
              <a:t>Address: </a:t>
            </a:r>
            <a:r>
              <a:rPr lang="en-US" altLang="en-US" sz="3000"/>
              <a:t>1337 E. Ash, Fayetteville, AR</a:t>
            </a:r>
          </a:p>
          <a:p>
            <a:pPr algn="just" eaLnBrk="1" hangingPunct="1">
              <a:buFontTx/>
              <a:buNone/>
            </a:pPr>
            <a:r>
              <a:rPr lang="en-US" altLang="en-US" sz="3000" b="1"/>
              <a:t>Phone</a:t>
            </a:r>
            <a:r>
              <a:rPr lang="en-US" altLang="en-US" sz="3000"/>
              <a:t>: 479.966.9761</a:t>
            </a:r>
          </a:p>
          <a:p>
            <a:pPr algn="just" eaLnBrk="1" hangingPunct="1">
              <a:buFontTx/>
              <a:buNone/>
            </a:pPr>
            <a:r>
              <a:rPr lang="en-US" altLang="en-US" sz="3000" b="1"/>
              <a:t>Email: </a:t>
            </a:r>
            <a:r>
              <a:rPr lang="en-US" altLang="en-US" sz="3000"/>
              <a:t>info@hadeninteractive.com</a:t>
            </a:r>
          </a:p>
        </p:txBody>
      </p:sp>
      <p:sp>
        <p:nvSpPr>
          <p:cNvPr id="7178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02</a:t>
            </a:r>
          </a:p>
        </p:txBody>
      </p:sp>
      <p:pic>
        <p:nvPicPr>
          <p:cNvPr id="717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488" y="2582863"/>
            <a:ext cx="100584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14" y="3924367"/>
            <a:ext cx="9361040" cy="6294329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/>
              <a:t>BuddyPress</a:t>
            </a:r>
            <a:endParaRPr lang="en-US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12192794" y="3186386"/>
            <a:ext cx="11215766" cy="7200800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Twitter-like activity stream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Private messaging for individuals or groups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Site tracking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Notifications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User groups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484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187013713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30" y="3402013"/>
            <a:ext cx="13423941" cy="8713787"/>
          </a:xfrm>
        </p:spPr>
      </p:pic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Edit Flow: Story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99" y="3402013"/>
            <a:ext cx="12911003" cy="8713787"/>
          </a:xfrm>
        </p:spPr>
      </p:pic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Edit Flow: Calendar</a:t>
            </a:r>
          </a:p>
        </p:txBody>
      </p:sp>
    </p:spTree>
    <p:extLst>
      <p:ext uri="{BB962C8B-B14F-4D97-AF65-F5344CB8AC3E}">
        <p14:creationId xmlns:p14="http://schemas.microsoft.com/office/powerpoint/2010/main" val="9825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94" y="3731724"/>
            <a:ext cx="10189813" cy="8054364"/>
          </a:xfrm>
        </p:spPr>
      </p:pic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Edit Flow: Version Control</a:t>
            </a:r>
          </a:p>
        </p:txBody>
      </p:sp>
    </p:spTree>
    <p:extLst>
      <p:ext uri="{BB962C8B-B14F-4D97-AF65-F5344CB8AC3E}">
        <p14:creationId xmlns:p14="http://schemas.microsoft.com/office/powerpoint/2010/main" val="28419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30" y="3708468"/>
            <a:ext cx="13423941" cy="8100876"/>
          </a:xfrm>
        </p:spPr>
      </p:pic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Edit Flow: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12918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30" y="3731724"/>
            <a:ext cx="13423941" cy="8054364"/>
          </a:xfrm>
        </p:spPr>
      </p:pic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Edit Flow: Comments</a:t>
            </a:r>
          </a:p>
        </p:txBody>
      </p:sp>
    </p:spTree>
    <p:extLst>
      <p:ext uri="{BB962C8B-B14F-4D97-AF65-F5344CB8AC3E}">
        <p14:creationId xmlns:p14="http://schemas.microsoft.com/office/powerpoint/2010/main" val="3458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Collaborating with WordPress: Project Management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08" y="2826347"/>
            <a:ext cx="18531470" cy="9001000"/>
          </a:xfrm>
        </p:spPr>
      </p:pic>
      <p:sp>
        <p:nvSpPr>
          <p:cNvPr id="4" name="Rectangle 3"/>
          <p:cNvSpPr/>
          <p:nvPr/>
        </p:nvSpPr>
        <p:spPr>
          <a:xfrm>
            <a:off x="11112674" y="7938914"/>
            <a:ext cx="9364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WPProject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Management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Collaborating with WordPress: Project Management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02" y="2674802"/>
            <a:ext cx="11548028" cy="831458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05" y="3402410"/>
            <a:ext cx="13493529" cy="10000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97050" y="9263054"/>
            <a:ext cx="93643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 Project &amp; 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Document Manager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8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Collaborating with WordPress: Project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57" y="2250282"/>
            <a:ext cx="18202178" cy="9775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97050" y="9263054"/>
            <a:ext cx="9364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 Panorama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9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3628751"/>
            <a:ext cx="9894342" cy="8095370"/>
          </a:xfrm>
        </p:spPr>
      </p:pic>
      <p:sp>
        <p:nvSpPr>
          <p:cNvPr id="27651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Plugins for Collaboration: </a:t>
            </a:r>
            <a:r>
              <a:rPr lang="en-US" altLang="en-US" dirty="0" err="1" smtClean="0"/>
              <a:t>Badgeos</a:t>
            </a:r>
            <a:endParaRPr lang="en-US" altLang="en-US" dirty="0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3992224" y="3762450"/>
            <a:ext cx="8569325" cy="86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4300" dirty="0" smtClean="0">
                <a:solidFill>
                  <a:schemeClr val="tx1"/>
                </a:solidFill>
                <a:latin typeface="Arial" charset="0"/>
              </a:rPr>
              <a:t>Award badges to team members when they complete tasks or are nominated.</a:t>
            </a:r>
            <a:endParaRPr lang="en-US" altLang="en-US" sz="43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4300" dirty="0" smtClean="0">
                <a:solidFill>
                  <a:schemeClr val="tx1"/>
                </a:solidFill>
                <a:latin typeface="Arial" charset="0"/>
              </a:rPr>
              <a:t>Build badges at </a:t>
            </a:r>
            <a:r>
              <a:rPr lang="en-US" altLang="en-US" sz="4300" dirty="0" err="1" smtClean="0">
                <a:solidFill>
                  <a:schemeClr val="tx1"/>
                </a:solidFill>
                <a:latin typeface="Arial" charset="0"/>
              </a:rPr>
              <a:t>Credly</a:t>
            </a:r>
            <a:r>
              <a:rPr lang="en-US" altLang="en-US" sz="43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altLang="en-US" sz="43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4300" dirty="0" smtClean="0">
                <a:solidFill>
                  <a:schemeClr val="tx1"/>
                </a:solidFill>
                <a:latin typeface="Arial" charset="0"/>
              </a:rPr>
              <a:t>Keep people motivated, </a:t>
            </a:r>
            <a:r>
              <a:rPr lang="en-US" altLang="en-US" sz="4300" dirty="0" err="1" smtClean="0">
                <a:solidFill>
                  <a:schemeClr val="tx1"/>
                </a:solidFill>
                <a:latin typeface="Arial" charset="0"/>
              </a:rPr>
              <a:t>gamify</a:t>
            </a:r>
            <a:r>
              <a:rPr lang="en-US" altLang="en-US" sz="4300" dirty="0" smtClean="0">
                <a:solidFill>
                  <a:schemeClr val="tx1"/>
                </a:solidFill>
                <a:latin typeface="Arial" charset="0"/>
              </a:rPr>
              <a:t> projects, encourage competition, or let people give each other props.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4300" dirty="0" smtClean="0">
                <a:solidFill>
                  <a:schemeClr val="tx1"/>
                </a:solidFill>
                <a:latin typeface="Arial" charset="0"/>
              </a:rPr>
              <a:t>Keep morale high with limited contact.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4300" dirty="0" smtClean="0">
                <a:solidFill>
                  <a:schemeClr val="tx1"/>
                </a:solidFill>
                <a:latin typeface="Arial" charset="0"/>
              </a:rPr>
              <a:t>Show to users or display on a page.</a:t>
            </a:r>
            <a:endParaRPr lang="en-US" altLang="en-US" sz="43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sz="43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lipse 42"/>
          <p:cNvSpPr/>
          <p:nvPr/>
        </p:nvSpPr>
        <p:spPr>
          <a:xfrm>
            <a:off x="3476625" y="9288463"/>
            <a:ext cx="500063" cy="500062"/>
          </a:xfrm>
          <a:prstGeom prst="ellipse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2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9477375" y="9288463"/>
            <a:ext cx="500063" cy="500062"/>
          </a:xfrm>
          <a:prstGeom prst="ellipse">
            <a:avLst/>
          </a:prstGeom>
          <a:solidFill>
            <a:srgbClr val="FC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2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434388" y="857250"/>
            <a:ext cx="7616825" cy="17859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Our Team</a:t>
            </a: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15336838" y="2898775"/>
            <a:ext cx="6072187" cy="9032875"/>
          </a:xfrm>
          <a:prstGeom prst="rect">
            <a:avLst/>
          </a:prstGeom>
        </p:spPr>
        <p:txBody>
          <a:bodyPr lIns="217728" tIns="108864" rIns="217728" bIns="108864" anchor="ctr"/>
          <a:lstStyle/>
          <a:p>
            <a:pPr defTabSz="2177278" fontAlgn="auto">
              <a:spcAft>
                <a:spcPts val="0"/>
              </a:spcAft>
              <a:defRPr/>
            </a:pPr>
            <a:endParaRPr lang="en-US" sz="3600" dirty="0">
              <a:solidFill>
                <a:srgbClr val="3B3B3B"/>
              </a:solidFill>
              <a:latin typeface="ChunkFive" pitchFamily="2" charset="0"/>
              <a:ea typeface="ChunkFive" pitchFamily="2" charset="0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548188" y="9074150"/>
            <a:ext cx="3429000" cy="1071563"/>
          </a:xfrm>
          <a:prstGeom prst="rect">
            <a:avLst/>
          </a:prstGeom>
        </p:spPr>
        <p:txBody>
          <a:bodyPr lIns="217728" tIns="108864" rIns="217728" bIns="108864" anchor="ctr"/>
          <a:lstStyle/>
          <a:p>
            <a:pPr defTabSz="2177278" fontAlgn="auto">
              <a:spcAft>
                <a:spcPts val="0"/>
              </a:spcAft>
              <a:defRPr/>
            </a:pPr>
            <a:r>
              <a:rPr lang="en-US" sz="48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John Doe</a:t>
            </a:r>
          </a:p>
        </p:txBody>
      </p:sp>
      <p:sp>
        <p:nvSpPr>
          <p:cNvPr id="8199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06</a:t>
            </a:r>
          </a:p>
        </p:txBody>
      </p:sp>
      <p:pic>
        <p:nvPicPr>
          <p:cNvPr id="820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3186113"/>
            <a:ext cx="11222037" cy="94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488" y="684213"/>
            <a:ext cx="326707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8"/>
          <p:cNvSpPr txBox="1">
            <a:spLocks noChangeArrowheads="1"/>
          </p:cNvSpPr>
          <p:nvPr/>
        </p:nvSpPr>
        <p:spPr bwMode="auto">
          <a:xfrm>
            <a:off x="12336463" y="3186113"/>
            <a:ext cx="87868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chemeClr val="tx1"/>
                </a:solidFill>
                <a:latin typeface="Arial" charset="0"/>
              </a:rPr>
              <a:t>Several of us are here at WordCamp. We’re happy to answer questions and we want to meet you. </a:t>
            </a:r>
          </a:p>
        </p:txBody>
      </p:sp>
      <p:pic>
        <p:nvPicPr>
          <p:cNvPr id="820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25" y="6300788"/>
            <a:ext cx="7212013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6" grpId="0" animBg="1"/>
      <p:bldP spid="2" grpId="0"/>
      <p:bldP spid="48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363" y="3186113"/>
            <a:ext cx="5391150" cy="8077200"/>
          </a:xfrm>
        </p:spPr>
      </p:pic>
      <p:sp>
        <p:nvSpPr>
          <p:cNvPr id="30723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Questions?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1401425" y="3186113"/>
            <a:ext cx="107283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@RebeccaHaden</a:t>
            </a:r>
          </a:p>
          <a:p>
            <a:endParaRPr lang="en-US" altLang="en-US">
              <a:hlinkClick r:id="rId3"/>
            </a:endParaRPr>
          </a:p>
          <a:p>
            <a:r>
              <a:rPr lang="en-US" altLang="en-US">
                <a:hlinkClick r:id="rId3"/>
              </a:rPr>
              <a:t>Rebecca@HadenInteractive.com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3571875"/>
            <a:ext cx="20727988" cy="2286000"/>
          </a:xfrm>
        </p:spPr>
        <p:txBody>
          <a:bodyPr/>
          <a:lstStyle/>
          <a:p>
            <a:pPr algn="ctr" defTabSz="2177278"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cs typeface="+mj-cs"/>
              </a:rPr>
              <a:t>Thank you for your attention </a:t>
            </a:r>
            <a:r>
              <a:rPr lang="en-US" dirty="0" smtClean="0">
                <a:cs typeface="+mj-cs"/>
              </a:rPr>
              <a:t>!</a:t>
            </a:r>
            <a:endParaRPr lang="en-US" dirty="0">
              <a:cs typeface="+mj-cs"/>
            </a:endParaRPr>
          </a:p>
        </p:txBody>
      </p:sp>
      <p:grpSp>
        <p:nvGrpSpPr>
          <p:cNvPr id="3" name="Groupe 5"/>
          <p:cNvGrpSpPr>
            <a:grpSpLocks/>
          </p:cNvGrpSpPr>
          <p:nvPr/>
        </p:nvGrpSpPr>
        <p:grpSpPr bwMode="auto">
          <a:xfrm flipH="1" flipV="1">
            <a:off x="12193588" y="7288213"/>
            <a:ext cx="12072937" cy="2662237"/>
            <a:chOff x="-23104" y="5930100"/>
            <a:chExt cx="12073022" cy="2663340"/>
          </a:xfrm>
        </p:grpSpPr>
        <p:sp>
          <p:nvSpPr>
            <p:cNvPr id="4" name="Forme libre 3"/>
            <p:cNvSpPr/>
            <p:nvPr/>
          </p:nvSpPr>
          <p:spPr>
            <a:xfrm>
              <a:off x="-23104" y="5930100"/>
              <a:ext cx="9269477" cy="2663340"/>
            </a:xfrm>
            <a:custGeom>
              <a:avLst/>
              <a:gdLst>
                <a:gd name="connsiteX0" fmla="*/ 0 w 9268691"/>
                <a:gd name="connsiteY0" fmla="*/ 2641600 h 2655454"/>
                <a:gd name="connsiteX1" fmla="*/ 4655127 w 9268691"/>
                <a:gd name="connsiteY1" fmla="*/ 591128 h 2655454"/>
                <a:gd name="connsiteX2" fmla="*/ 6400800 w 9268691"/>
                <a:gd name="connsiteY2" fmla="*/ 2004291 h 2655454"/>
                <a:gd name="connsiteX3" fmla="*/ 5403273 w 9268691"/>
                <a:gd name="connsiteY3" fmla="*/ 2641600 h 2655454"/>
                <a:gd name="connsiteX4" fmla="*/ 4710546 w 9268691"/>
                <a:gd name="connsiteY4" fmla="*/ 1921164 h 2655454"/>
                <a:gd name="connsiteX5" fmla="*/ 5514109 w 9268691"/>
                <a:gd name="connsiteY5" fmla="*/ 341746 h 2655454"/>
                <a:gd name="connsiteX6" fmla="*/ 7398327 w 9268691"/>
                <a:gd name="connsiteY6" fmla="*/ 92364 h 2655454"/>
                <a:gd name="connsiteX7" fmla="*/ 8977746 w 9268691"/>
                <a:gd name="connsiteY7" fmla="*/ 895928 h 2655454"/>
                <a:gd name="connsiteX8" fmla="*/ 9144000 w 9268691"/>
                <a:gd name="connsiteY8" fmla="*/ 951346 h 2655454"/>
                <a:gd name="connsiteX0" fmla="*/ 0 w 9268691"/>
                <a:gd name="connsiteY0" fmla="*/ 2641600 h 2655454"/>
                <a:gd name="connsiteX1" fmla="*/ 4655127 w 9268691"/>
                <a:gd name="connsiteY1" fmla="*/ 591128 h 2655454"/>
                <a:gd name="connsiteX2" fmla="*/ 6400800 w 9268691"/>
                <a:gd name="connsiteY2" fmla="*/ 2004291 h 2655454"/>
                <a:gd name="connsiteX3" fmla="*/ 5665921 w 9268691"/>
                <a:gd name="connsiteY3" fmla="*/ 2641600 h 2655454"/>
                <a:gd name="connsiteX4" fmla="*/ 4710546 w 9268691"/>
                <a:gd name="connsiteY4" fmla="*/ 1921164 h 2655454"/>
                <a:gd name="connsiteX5" fmla="*/ 5514109 w 9268691"/>
                <a:gd name="connsiteY5" fmla="*/ 341746 h 2655454"/>
                <a:gd name="connsiteX6" fmla="*/ 7398327 w 9268691"/>
                <a:gd name="connsiteY6" fmla="*/ 92364 h 2655454"/>
                <a:gd name="connsiteX7" fmla="*/ 8977746 w 9268691"/>
                <a:gd name="connsiteY7" fmla="*/ 895928 h 2655454"/>
                <a:gd name="connsiteX8" fmla="*/ 9144000 w 9268691"/>
                <a:gd name="connsiteY8" fmla="*/ 951346 h 2655454"/>
                <a:gd name="connsiteX0" fmla="*/ 0 w 9268691"/>
                <a:gd name="connsiteY0" fmla="*/ 2641600 h 2655454"/>
                <a:gd name="connsiteX1" fmla="*/ 4655127 w 9268691"/>
                <a:gd name="connsiteY1" fmla="*/ 591128 h 2655454"/>
                <a:gd name="connsiteX2" fmla="*/ 6400800 w 9268691"/>
                <a:gd name="connsiteY2" fmla="*/ 2004291 h 2655454"/>
                <a:gd name="connsiteX3" fmla="*/ 5428503 w 9268691"/>
                <a:gd name="connsiteY3" fmla="*/ 2641600 h 2655454"/>
                <a:gd name="connsiteX4" fmla="*/ 4710546 w 9268691"/>
                <a:gd name="connsiteY4" fmla="*/ 1921164 h 2655454"/>
                <a:gd name="connsiteX5" fmla="*/ 5514109 w 9268691"/>
                <a:gd name="connsiteY5" fmla="*/ 341746 h 2655454"/>
                <a:gd name="connsiteX6" fmla="*/ 7398327 w 9268691"/>
                <a:gd name="connsiteY6" fmla="*/ 92364 h 2655454"/>
                <a:gd name="connsiteX7" fmla="*/ 8977746 w 9268691"/>
                <a:gd name="connsiteY7" fmla="*/ 895928 h 2655454"/>
                <a:gd name="connsiteX8" fmla="*/ 9144000 w 9268691"/>
                <a:gd name="connsiteY8" fmla="*/ 951346 h 2655454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42850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691151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691151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45373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87213"/>
                <a:gd name="connsiteX1" fmla="*/ 4655127 w 9268691"/>
                <a:gd name="connsiteY1" fmla="*/ 591128 h 2687213"/>
                <a:gd name="connsiteX2" fmla="*/ 6400800 w 9268691"/>
                <a:gd name="connsiteY2" fmla="*/ 1790723 h 2687213"/>
                <a:gd name="connsiteX3" fmla="*/ 5453733 w 9268691"/>
                <a:gd name="connsiteY3" fmla="*/ 2641600 h 2687213"/>
                <a:gd name="connsiteX4" fmla="*/ 4710546 w 9268691"/>
                <a:gd name="connsiteY4" fmla="*/ 1921164 h 2687213"/>
                <a:gd name="connsiteX5" fmla="*/ 5514109 w 9268691"/>
                <a:gd name="connsiteY5" fmla="*/ 341746 h 2687213"/>
                <a:gd name="connsiteX6" fmla="*/ 7398327 w 9268691"/>
                <a:gd name="connsiteY6" fmla="*/ 92364 h 2687213"/>
                <a:gd name="connsiteX7" fmla="*/ 8977746 w 9268691"/>
                <a:gd name="connsiteY7" fmla="*/ 895928 h 2687213"/>
                <a:gd name="connsiteX8" fmla="*/ 9144000 w 9268691"/>
                <a:gd name="connsiteY8" fmla="*/ 951346 h 2687213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45373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505717 h 2663340"/>
                <a:gd name="connsiteX3" fmla="*/ 545373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8691" h="2663340">
                  <a:moveTo>
                    <a:pt x="0" y="2641600"/>
                  </a:moveTo>
                  <a:cubicBezTo>
                    <a:pt x="1794163" y="1669473"/>
                    <a:pt x="3588327" y="780442"/>
                    <a:pt x="4655127" y="591128"/>
                  </a:cubicBezTo>
                  <a:cubicBezTo>
                    <a:pt x="5721927" y="401814"/>
                    <a:pt x="6267699" y="1163972"/>
                    <a:pt x="6400800" y="1505717"/>
                  </a:cubicBezTo>
                  <a:cubicBezTo>
                    <a:pt x="6533901" y="1847462"/>
                    <a:pt x="6272800" y="2631474"/>
                    <a:pt x="5453733" y="2641600"/>
                  </a:cubicBezTo>
                  <a:cubicBezTo>
                    <a:pt x="5172024" y="2663340"/>
                    <a:pt x="4700483" y="2304473"/>
                    <a:pt x="4710546" y="1921164"/>
                  </a:cubicBezTo>
                  <a:cubicBezTo>
                    <a:pt x="4720609" y="1537855"/>
                    <a:pt x="5066146" y="646546"/>
                    <a:pt x="5514109" y="341746"/>
                  </a:cubicBezTo>
                  <a:cubicBezTo>
                    <a:pt x="5962072" y="36946"/>
                    <a:pt x="6821054" y="0"/>
                    <a:pt x="7398327" y="92364"/>
                  </a:cubicBezTo>
                  <a:cubicBezTo>
                    <a:pt x="7975600" y="184728"/>
                    <a:pt x="8686801" y="752764"/>
                    <a:pt x="8977746" y="895928"/>
                  </a:cubicBezTo>
                  <a:cubicBezTo>
                    <a:pt x="9268691" y="1039092"/>
                    <a:pt x="9206345" y="995219"/>
                    <a:pt x="9144000" y="951346"/>
                  </a:cubicBezTo>
                </a:path>
              </a:pathLst>
            </a:custGeom>
            <a:ln w="76200">
              <a:solidFill>
                <a:srgbClr val="17703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772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1752" name="Image 4" descr="Rocke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965" y="6001538"/>
              <a:ext cx="4380953" cy="256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re 1"/>
          <p:cNvSpPr txBox="1">
            <a:spLocks/>
          </p:cNvSpPr>
          <p:nvPr/>
        </p:nvSpPr>
        <p:spPr>
          <a:xfrm>
            <a:off x="6905625" y="6000750"/>
            <a:ext cx="10931525" cy="1001713"/>
          </a:xfrm>
          <a:prstGeom prst="rect">
            <a:avLst/>
          </a:prstGeom>
        </p:spPr>
        <p:txBody>
          <a:bodyPr lIns="217728" tIns="108864" rIns="217728" bIns="108864" anchor="ctr"/>
          <a:lstStyle/>
          <a:p>
            <a:pPr algn="ctr" defTabSz="2177278" fontAlgn="auto">
              <a:spcAft>
                <a:spcPts val="0"/>
              </a:spcAft>
              <a:defRPr/>
            </a:pPr>
            <a:r>
              <a:rPr lang="en-US" sz="4800" cap="all" dirty="0">
                <a:solidFill>
                  <a:srgbClr val="FC7F00"/>
                </a:solidFill>
                <a:latin typeface="ChunkFive" pitchFamily="2" charset="0"/>
                <a:ea typeface="ChunkFive" pitchFamily="2" charset="0"/>
                <a:cs typeface="+mj-cs"/>
              </a:rPr>
              <a:t>www.hadeninteractive.com</a:t>
            </a:r>
          </a:p>
        </p:txBody>
      </p:sp>
      <p:pic>
        <p:nvPicPr>
          <p:cNvPr id="31749" name="Image 7" descr="Start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5" y="-71438"/>
            <a:ext cx="3683000" cy="11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age 8" descr="Start_Arrow.png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325" y="288925"/>
            <a:ext cx="609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22"/>
          <p:cNvSpPr/>
          <p:nvPr/>
        </p:nvSpPr>
        <p:spPr>
          <a:xfrm>
            <a:off x="-23813" y="5929313"/>
            <a:ext cx="9269413" cy="2663825"/>
          </a:xfrm>
          <a:custGeom>
            <a:avLst/>
            <a:gdLst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0327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665921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2850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2850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87213"/>
              <a:gd name="connsiteX1" fmla="*/ 4655127 w 9268691"/>
              <a:gd name="connsiteY1" fmla="*/ 591128 h 2687213"/>
              <a:gd name="connsiteX2" fmla="*/ 6400800 w 9268691"/>
              <a:gd name="connsiteY2" fmla="*/ 1790723 h 2687213"/>
              <a:gd name="connsiteX3" fmla="*/ 5453733 w 9268691"/>
              <a:gd name="connsiteY3" fmla="*/ 2641600 h 2687213"/>
              <a:gd name="connsiteX4" fmla="*/ 4710546 w 9268691"/>
              <a:gd name="connsiteY4" fmla="*/ 1921164 h 2687213"/>
              <a:gd name="connsiteX5" fmla="*/ 5514109 w 9268691"/>
              <a:gd name="connsiteY5" fmla="*/ 341746 h 2687213"/>
              <a:gd name="connsiteX6" fmla="*/ 7398327 w 9268691"/>
              <a:gd name="connsiteY6" fmla="*/ 92364 h 2687213"/>
              <a:gd name="connsiteX7" fmla="*/ 8977746 w 9268691"/>
              <a:gd name="connsiteY7" fmla="*/ 895928 h 2687213"/>
              <a:gd name="connsiteX8" fmla="*/ 9144000 w 9268691"/>
              <a:gd name="connsiteY8" fmla="*/ 951346 h 2687213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505717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8691" h="2663340">
                <a:moveTo>
                  <a:pt x="0" y="2641600"/>
                </a:moveTo>
                <a:cubicBezTo>
                  <a:pt x="1794163" y="1669473"/>
                  <a:pt x="3588327" y="780442"/>
                  <a:pt x="4655127" y="591128"/>
                </a:cubicBezTo>
                <a:cubicBezTo>
                  <a:pt x="5721927" y="401814"/>
                  <a:pt x="6267699" y="1163972"/>
                  <a:pt x="6400800" y="1505717"/>
                </a:cubicBezTo>
                <a:cubicBezTo>
                  <a:pt x="6533901" y="1847462"/>
                  <a:pt x="6272800" y="2631474"/>
                  <a:pt x="5453733" y="2641600"/>
                </a:cubicBezTo>
                <a:cubicBezTo>
                  <a:pt x="5172024" y="2663340"/>
                  <a:pt x="4700483" y="2304473"/>
                  <a:pt x="4710546" y="1921164"/>
                </a:cubicBezTo>
                <a:cubicBezTo>
                  <a:pt x="4720609" y="1537855"/>
                  <a:pt x="5066146" y="646546"/>
                  <a:pt x="5514109" y="341746"/>
                </a:cubicBezTo>
                <a:cubicBezTo>
                  <a:pt x="5962072" y="36946"/>
                  <a:pt x="6821054" y="0"/>
                  <a:pt x="7398327" y="92364"/>
                </a:cubicBezTo>
                <a:cubicBezTo>
                  <a:pt x="7975600" y="184728"/>
                  <a:pt x="8686801" y="752764"/>
                  <a:pt x="8977746" y="895928"/>
                </a:cubicBezTo>
                <a:cubicBezTo>
                  <a:pt x="9268691" y="1039092"/>
                  <a:pt x="9206345" y="995219"/>
                  <a:pt x="9144000" y="951346"/>
                </a:cubicBezTo>
              </a:path>
            </a:pathLst>
          </a:custGeom>
          <a:ln w="76200">
            <a:solidFill>
              <a:srgbClr val="1770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1772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Image 23" descr="Rock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000750"/>
            <a:ext cx="43799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434388" y="857250"/>
            <a:ext cx="7616825" cy="17859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Service List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05063" y="9217025"/>
            <a:ext cx="10074275" cy="2857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/>
              <a:t>SEO/SEM includes a lot of different activities, including on-page optimization of content and code, strategy based on analytics, and off-page actions like link-building, guest posting, and integrating social media and advertising.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262188" y="3357563"/>
            <a:ext cx="4857750" cy="1785937"/>
          </a:xfrm>
          <a:prstGeom prst="rect">
            <a:avLst/>
          </a:prstGeom>
        </p:spPr>
        <p:txBody>
          <a:bodyPr lIns="217728" tIns="108864" rIns="217728" bIns="108864" anchor="ctr">
            <a:normAutofit/>
          </a:bodyPr>
          <a:lstStyle/>
          <a:p>
            <a:pPr algn="ctr" defTabSz="2177278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17703A"/>
                </a:solidFill>
                <a:latin typeface="ChunkFive" pitchFamily="2" charset="0"/>
                <a:ea typeface="ChunkFive" pitchFamily="2" charset="0"/>
                <a:cs typeface="+mj-cs"/>
              </a:rPr>
              <a:t>Search Engine</a:t>
            </a:r>
          </a:p>
          <a:p>
            <a:pPr algn="ctr" defTabSz="2177278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17703A"/>
                </a:solidFill>
                <a:latin typeface="ChunkFive" pitchFamily="2" charset="0"/>
                <a:ea typeface="ChunkFive" pitchFamily="2" charset="0"/>
                <a:cs typeface="+mj-cs"/>
              </a:rPr>
              <a:t>Optimization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3336588" y="2928938"/>
            <a:ext cx="7858125" cy="9359900"/>
          </a:xfrm>
          <a:prstGeom prst="rect">
            <a:avLst/>
          </a:prstGeom>
        </p:spPr>
        <p:txBody>
          <a:bodyPr lIns="217728" tIns="108864" rIns="217728" bIns="108864" anchor="ctr"/>
          <a:lstStyle/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Web design 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Web content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 err="1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WordPress</a:t>
            </a: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 websites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SEO analysis and strategy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Website optimization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Blogging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</a:rPr>
              <a:t>Link building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Social media management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Email marketing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PPC</a:t>
            </a:r>
          </a:p>
        </p:txBody>
      </p:sp>
      <p:grpSp>
        <p:nvGrpSpPr>
          <p:cNvPr id="4" name="Groupe 12"/>
          <p:cNvGrpSpPr>
            <a:grpSpLocks/>
          </p:cNvGrpSpPr>
          <p:nvPr/>
        </p:nvGrpSpPr>
        <p:grpSpPr bwMode="auto">
          <a:xfrm>
            <a:off x="2976563" y="5214938"/>
            <a:ext cx="3286125" cy="3287712"/>
            <a:chOff x="2977292" y="5215720"/>
            <a:chExt cx="3286148" cy="3286148"/>
          </a:xfrm>
        </p:grpSpPr>
        <p:sp>
          <p:nvSpPr>
            <p:cNvPr id="29" name="Ellipse 28"/>
            <p:cNvSpPr/>
            <p:nvPr/>
          </p:nvSpPr>
          <p:spPr>
            <a:xfrm>
              <a:off x="2977292" y="5215720"/>
              <a:ext cx="3286148" cy="328614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228" name="Image 26" descr="SE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234" y="5930100"/>
              <a:ext cx="2234921" cy="189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Connecteur droit 11"/>
          <p:cNvCxnSpPr/>
          <p:nvPr/>
        </p:nvCxnSpPr>
        <p:spPr>
          <a:xfrm rot="16200000" flipH="1">
            <a:off x="8192294" y="7644607"/>
            <a:ext cx="9217025" cy="71437"/>
          </a:xfrm>
          <a:prstGeom prst="line">
            <a:avLst/>
          </a:prstGeom>
          <a:ln w="76200">
            <a:solidFill>
              <a:srgbClr val="FC7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04</a:t>
            </a:r>
          </a:p>
        </p:txBody>
      </p:sp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22"/>
          <p:cNvSpPr/>
          <p:nvPr/>
        </p:nvSpPr>
        <p:spPr>
          <a:xfrm>
            <a:off x="-23813" y="5929313"/>
            <a:ext cx="9269413" cy="2663825"/>
          </a:xfrm>
          <a:custGeom>
            <a:avLst/>
            <a:gdLst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0327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665921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2850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2850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87213"/>
              <a:gd name="connsiteX1" fmla="*/ 4655127 w 9268691"/>
              <a:gd name="connsiteY1" fmla="*/ 591128 h 2687213"/>
              <a:gd name="connsiteX2" fmla="*/ 6400800 w 9268691"/>
              <a:gd name="connsiteY2" fmla="*/ 1790723 h 2687213"/>
              <a:gd name="connsiteX3" fmla="*/ 5453733 w 9268691"/>
              <a:gd name="connsiteY3" fmla="*/ 2641600 h 2687213"/>
              <a:gd name="connsiteX4" fmla="*/ 4710546 w 9268691"/>
              <a:gd name="connsiteY4" fmla="*/ 1921164 h 2687213"/>
              <a:gd name="connsiteX5" fmla="*/ 5514109 w 9268691"/>
              <a:gd name="connsiteY5" fmla="*/ 341746 h 2687213"/>
              <a:gd name="connsiteX6" fmla="*/ 7398327 w 9268691"/>
              <a:gd name="connsiteY6" fmla="*/ 92364 h 2687213"/>
              <a:gd name="connsiteX7" fmla="*/ 8977746 w 9268691"/>
              <a:gd name="connsiteY7" fmla="*/ 895928 h 2687213"/>
              <a:gd name="connsiteX8" fmla="*/ 9144000 w 9268691"/>
              <a:gd name="connsiteY8" fmla="*/ 951346 h 2687213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505717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8691" h="2663340">
                <a:moveTo>
                  <a:pt x="0" y="2641600"/>
                </a:moveTo>
                <a:cubicBezTo>
                  <a:pt x="1794163" y="1669473"/>
                  <a:pt x="3588327" y="780442"/>
                  <a:pt x="4655127" y="591128"/>
                </a:cubicBezTo>
                <a:cubicBezTo>
                  <a:pt x="5721927" y="401814"/>
                  <a:pt x="6267699" y="1163972"/>
                  <a:pt x="6400800" y="1505717"/>
                </a:cubicBezTo>
                <a:cubicBezTo>
                  <a:pt x="6533901" y="1847462"/>
                  <a:pt x="6272800" y="2631474"/>
                  <a:pt x="5453733" y="2641600"/>
                </a:cubicBezTo>
                <a:cubicBezTo>
                  <a:pt x="5172024" y="2663340"/>
                  <a:pt x="4700483" y="2304473"/>
                  <a:pt x="4710546" y="1921164"/>
                </a:cubicBezTo>
                <a:cubicBezTo>
                  <a:pt x="4720609" y="1537855"/>
                  <a:pt x="5066146" y="646546"/>
                  <a:pt x="5514109" y="341746"/>
                </a:cubicBezTo>
                <a:cubicBezTo>
                  <a:pt x="5962072" y="36946"/>
                  <a:pt x="6821054" y="0"/>
                  <a:pt x="7398327" y="92364"/>
                </a:cubicBezTo>
                <a:cubicBezTo>
                  <a:pt x="7975600" y="184728"/>
                  <a:pt x="8686801" y="752764"/>
                  <a:pt x="8977746" y="895928"/>
                </a:cubicBezTo>
                <a:cubicBezTo>
                  <a:pt x="9268691" y="1039092"/>
                  <a:pt x="9206345" y="995219"/>
                  <a:pt x="9144000" y="951346"/>
                </a:cubicBezTo>
              </a:path>
            </a:pathLst>
          </a:custGeom>
          <a:ln w="76200">
            <a:solidFill>
              <a:srgbClr val="1770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1772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Image 23" descr="Rock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000750"/>
            <a:ext cx="43799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576170" y="857250"/>
            <a:ext cx="9475043" cy="178593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 smtClean="0"/>
              <a:t>Who </a:t>
            </a:r>
            <a:r>
              <a:rPr lang="en-US" altLang="en-US" dirty="0" smtClean="0"/>
              <a:t>needs collaboration tools?</a:t>
            </a:r>
            <a:endParaRPr lang="en-US" altLang="en-US" dirty="0" smtClean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3336588" y="2928938"/>
            <a:ext cx="7858125" cy="9359900"/>
          </a:xfrm>
          <a:prstGeom prst="rect">
            <a:avLst/>
          </a:prstGeom>
        </p:spPr>
        <p:txBody>
          <a:bodyPr lIns="217728" tIns="108864" rIns="217728" bIns="108864" anchor="ctr"/>
          <a:lstStyle/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6000" dirty="0" smtClean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Businesses/Organizations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6000" dirty="0" smtClean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Agencies/Freelance WordPress talent</a:t>
            </a:r>
          </a:p>
          <a:p>
            <a:pPr marL="457200" indent="-457200" defTabSz="2177278" fontAlgn="auto">
              <a:lnSpc>
                <a:spcPts val="6000"/>
              </a:lnSpc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6000" dirty="0" smtClean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Bloggers with big plans</a:t>
            </a:r>
            <a:endParaRPr lang="en-US" sz="6000" dirty="0">
              <a:solidFill>
                <a:srgbClr val="3B3B3B"/>
              </a:solidFill>
              <a:latin typeface="ChunkFive" pitchFamily="2" charset="0"/>
              <a:ea typeface="ChunkFive" pitchFamily="2" charset="0"/>
              <a:cs typeface="+mj-cs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rot="16200000" flipH="1">
            <a:off x="8192294" y="7644607"/>
            <a:ext cx="9217025" cy="71437"/>
          </a:xfrm>
          <a:prstGeom prst="line">
            <a:avLst/>
          </a:prstGeom>
          <a:ln w="76200">
            <a:solidFill>
              <a:srgbClr val="FC7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461147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17" y="2870308"/>
            <a:ext cx="5486400" cy="5591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3" y="1890242"/>
            <a:ext cx="5486400" cy="4334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46" y="4285482"/>
            <a:ext cx="5486400" cy="4176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2156499" y="5273482"/>
            <a:ext cx="10287071" cy="642942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Multiple locations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On-site and remote workers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Helpers typing in products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Need to </a:t>
            </a:r>
            <a:r>
              <a:rPr lang="en-US" dirty="0"/>
              <a:t>send or receive </a:t>
            </a:r>
            <a:r>
              <a:rPr lang="en-US" dirty="0" smtClean="0"/>
              <a:t>files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Different time zones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Flexible schedules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Distinct departments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8800" b="1" dirty="0" smtClean="0">
                <a:latin typeface="ChunkFive"/>
              </a:rPr>
              <a:t>Businesses Using WordPress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2192794" y="3715522"/>
            <a:ext cx="11215766" cy="1415080"/>
          </a:xfrm>
        </p:spPr>
        <p:txBody>
          <a:bodyPr/>
          <a:lstStyle/>
          <a:p>
            <a:r>
              <a:rPr lang="en-US" dirty="0" smtClean="0"/>
              <a:t>Collaboration Challenges:</a:t>
            </a:r>
            <a:endParaRPr lang="en-US" dirty="0"/>
          </a:p>
        </p:txBody>
      </p:sp>
      <p:sp>
        <p:nvSpPr>
          <p:cNvPr id="13317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2" y="7918999"/>
            <a:ext cx="5486400" cy="37839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99" y="8274941"/>
            <a:ext cx="5486400" cy="5088728"/>
          </a:xfrm>
          <a:prstGeom prst="rect">
            <a:avLst/>
          </a:prstGeom>
        </p:spPr>
      </p:pic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Provide better options. 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8800" b="1" dirty="0" smtClean="0">
                <a:latin typeface="ChunkFive"/>
              </a:rPr>
              <a:t>Agencies Using WordPress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Your clients don’t really think this is the best way to communicate. </a:t>
            </a:r>
            <a:endParaRPr lang="en-US" dirty="0"/>
          </a:p>
        </p:txBody>
      </p:sp>
      <p:sp>
        <p:nvSpPr>
          <p:cNvPr id="13317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b="20629"/>
          <a:stretch/>
        </p:blipFill>
        <p:spPr>
          <a:xfrm rot="11492427">
            <a:off x="2736233" y="3312655"/>
            <a:ext cx="7313635" cy="710478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4416763">
            <a:off x="10469975" y="3621269"/>
            <a:ext cx="1290138" cy="2477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39391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615730" y="954138"/>
            <a:ext cx="16453891" cy="178593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8800" b="1" dirty="0" smtClean="0">
                <a:latin typeface="ChunkFive"/>
              </a:rPr>
              <a:t>Bloggers with Big Ideas</a:t>
            </a:r>
          </a:p>
        </p:txBody>
      </p:sp>
      <p:sp>
        <p:nvSpPr>
          <p:cNvPr id="13317" name="Espace réservé du numéro de diapositive 5"/>
          <p:cNvSpPr txBox="1">
            <a:spLocks/>
          </p:cNvSpPr>
          <p:nvPr/>
        </p:nvSpPr>
        <p:spPr bwMode="auto">
          <a:xfrm>
            <a:off x="21123275" y="13271500"/>
            <a:ext cx="1285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400">
                <a:solidFill>
                  <a:srgbClr val="17703A"/>
                </a:solidFill>
                <a:latin typeface="ChunkFive" pitchFamily="2" charset="0"/>
              </a:rPr>
              <a:t>15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6075261"/>
              </p:ext>
            </p:extLst>
          </p:nvPr>
        </p:nvGraphicFramePr>
        <p:xfrm>
          <a:off x="4631954" y="2682330"/>
          <a:ext cx="14240835" cy="946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13074" y="10819234"/>
            <a:ext cx="80648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results take teamwork!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67777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163" y="2460625"/>
            <a:ext cx="3225800" cy="10553700"/>
          </a:xfrm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7188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WordPress makes collaboration easy, even with remote workers.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959545" y="9184199"/>
            <a:ext cx="7488833" cy="1923067"/>
          </a:xfrm>
        </p:spPr>
        <p:txBody>
          <a:bodyPr/>
          <a:lstStyle/>
          <a:p>
            <a:pPr defTabSz="2176463" fontAlgn="base"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cs typeface="ChunkFive" pitchFamily="2" charset="0"/>
              </a:rPr>
              <a:t>Across the hall </a:t>
            </a:r>
          </a:p>
          <a:p>
            <a:pPr defTabSz="2176463" fontAlgn="base"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cs typeface="ChunkFive" pitchFamily="2" charset="0"/>
              </a:rPr>
              <a:t>or across the world. </a:t>
            </a: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3" y="11885613"/>
            <a:ext cx="10058401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18" y="2898354"/>
            <a:ext cx="12471523" cy="936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11048</TotalTime>
  <Words>558</Words>
  <Application>Microsoft Office PowerPoint</Application>
  <PresentationFormat>Custom</PresentationFormat>
  <Paragraphs>140</Paragraphs>
  <Slides>31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Thème Office</vt:lpstr>
      <vt:lpstr>World Domination  with wordpress</vt:lpstr>
      <vt:lpstr>About Us</vt:lpstr>
      <vt:lpstr>Our Team</vt:lpstr>
      <vt:lpstr>Service List</vt:lpstr>
      <vt:lpstr>Who needs collaboration tools?</vt:lpstr>
      <vt:lpstr>Businesses Using WordPress</vt:lpstr>
      <vt:lpstr>Agencies Using WordPress</vt:lpstr>
      <vt:lpstr>Bloggers with Big Ideas</vt:lpstr>
      <vt:lpstr>WordPress makes collaboration easy, even with remote workers.</vt:lpstr>
      <vt:lpstr>What’s built into WordPress</vt:lpstr>
      <vt:lpstr>The front of your website</vt:lpstr>
      <vt:lpstr>The back of your website – AKA the admin area</vt:lpstr>
      <vt:lpstr>How Safe Is It to Run Your Business from Your Dashboard?</vt:lpstr>
      <vt:lpstr>User Management</vt:lpstr>
      <vt:lpstr>User Management</vt:lpstr>
      <vt:lpstr>User Management</vt:lpstr>
      <vt:lpstr>What you can add to WordPress</vt:lpstr>
      <vt:lpstr>Themes for Collaboration: P2</vt:lpstr>
      <vt:lpstr>Themes for Collaboration: Ones I Haven’t Tried</vt:lpstr>
      <vt:lpstr>BuddyPress</vt:lpstr>
      <vt:lpstr>Edit Flow: Story Budget</vt:lpstr>
      <vt:lpstr>Edit Flow: Calendar</vt:lpstr>
      <vt:lpstr>Edit Flow: Version Control</vt:lpstr>
      <vt:lpstr>Edit Flow: Communication </vt:lpstr>
      <vt:lpstr>Edit Flow: Comments</vt:lpstr>
      <vt:lpstr>Collaborating with WordPress: Project Management</vt:lpstr>
      <vt:lpstr>Collaborating with WordPress: Project Management</vt:lpstr>
      <vt:lpstr>Collaborating with WordPress: Project Management</vt:lpstr>
      <vt:lpstr>Plugins for Collaboration: Badgeos</vt:lpstr>
      <vt:lpstr>Questions?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Hatem</dc:creator>
  <cp:lastModifiedBy>Rebecca</cp:lastModifiedBy>
  <cp:revision>1337</cp:revision>
  <dcterms:created xsi:type="dcterms:W3CDTF">2012-05-12T20:09:12Z</dcterms:created>
  <dcterms:modified xsi:type="dcterms:W3CDTF">2015-06-16T13:16:53Z</dcterms:modified>
</cp:coreProperties>
</file>